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72" r:id="rId2"/>
    <p:sldMasterId id="2147483660" r:id="rId3"/>
  </p:sldMasterIdLst>
  <p:notesMasterIdLst>
    <p:notesMasterId r:id="rId29"/>
  </p:notesMasterIdLst>
  <p:sldIdLst>
    <p:sldId id="256" r:id="rId4"/>
    <p:sldId id="257" r:id="rId5"/>
    <p:sldId id="258" r:id="rId6"/>
    <p:sldId id="291" r:id="rId7"/>
    <p:sldId id="292" r:id="rId8"/>
    <p:sldId id="259" r:id="rId9"/>
    <p:sldId id="260" r:id="rId10"/>
    <p:sldId id="296" r:id="rId11"/>
    <p:sldId id="300" r:id="rId12"/>
    <p:sldId id="271" r:id="rId13"/>
    <p:sldId id="272" r:id="rId14"/>
    <p:sldId id="302" r:id="rId15"/>
    <p:sldId id="275" r:id="rId16"/>
    <p:sldId id="276" r:id="rId17"/>
    <p:sldId id="298" r:id="rId18"/>
    <p:sldId id="283" r:id="rId19"/>
    <p:sldId id="284" r:id="rId20"/>
    <p:sldId id="293" r:id="rId21"/>
    <p:sldId id="299" r:id="rId22"/>
    <p:sldId id="303" r:id="rId23"/>
    <p:sldId id="304" r:id="rId24"/>
    <p:sldId id="305" r:id="rId25"/>
    <p:sldId id="287" r:id="rId26"/>
    <p:sldId id="288" r:id="rId27"/>
    <p:sldId id="290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k4gpzAPxIUyf8/gLTsEp6P1OX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231996-6B1F-4E21-9867-60A900E0433F}">
  <a:tblStyle styleId="{03231996-6B1F-4E21-9867-60A900E0433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6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42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5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6567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5536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02312807-5CB0-0791-9827-64AB5D718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>
            <a:extLst>
              <a:ext uri="{FF2B5EF4-FFF2-40B4-BE49-F238E27FC236}">
                <a16:creationId xmlns:a16="http://schemas.microsoft.com/office/drawing/2014/main" id="{B4A9E46F-AA3A-CCB1-3B74-BDF2F4A1AA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:notes">
            <a:extLst>
              <a:ext uri="{FF2B5EF4-FFF2-40B4-BE49-F238E27FC236}">
                <a16:creationId xmlns:a16="http://schemas.microsoft.com/office/drawing/2014/main" id="{A681A28C-29F1-D4CC-EA12-06A945B8B6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2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DEAD066-2B8D-4B59-93CD-A54F68EB08FC}" type="datetime5">
              <a:rPr lang="en-US" smtClean="0"/>
              <a:t>18-Nov-25</a:t>
            </a:fld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CC07F6E-7767-49C1-8B61-3F00BA920B02}" type="datetime5">
              <a:rPr lang="en-US" smtClean="0"/>
              <a:t>18-Nov-25</a:t>
            </a:fld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4732338" y="2171702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0D303B86-0D9B-4D2B-B6DF-84C8AF4C64FD}" type="datetime5">
              <a:rPr lang="en-US" smtClean="0"/>
              <a:t>18-Nov-25</a:t>
            </a:fld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1512-55C4-ED32-E57B-9BBF48C19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E979A-058A-1B53-0AF3-B2AD9614C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CDE84-7B97-144A-A73F-234386A2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B5E7F-16A6-D70A-FEDE-D37E7433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425B9-D3DA-8E28-94FB-C7EFA9FC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31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57D3-6972-1E73-C7E5-18CE7F2E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0301-D06C-47B1-73D6-D87CC4C51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458FC-7495-CC30-6BA9-83A797E9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FFB17-08A4-113C-295E-08BAE702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046E1-C03A-768C-E0ED-4F90C77C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932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6043-5763-F000-9E9D-D03928516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84CBD-D502-54CB-20A8-1183E38FD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11B45-C47B-C4BF-4CE7-1DE7CF9E8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53AB6-F0C7-FBF3-FEB7-50AFB438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B7677-AC42-AC32-8081-73628DE8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260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2744-1CB6-4913-0ECA-CE776EB2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F7121-04DB-B008-6B29-68D50D674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21160-4E02-338B-0AE6-85514FDCE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2379A-4144-E6CD-1959-09BB7383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CCBE9-60D2-B26A-B596-B965473E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FDD4B-3EA1-07EF-D2C5-1E19C0ED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830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9A5C-9739-20C0-47BE-C0A0DA92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69DA8-7D9C-45A4-9C76-04C1F95FA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2D021-0378-B5D9-9BC0-CD1338773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2D66C-2ADB-AF0A-2440-B9612C75F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A204-E215-7635-3684-A5DE8D23C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CF30C-8E39-9C8A-8EA9-D6E84FAB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8CD48-2F2F-58F5-C091-F2072423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D8905-33AF-8A35-5DAF-679487F4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609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4B3D-E42B-7800-44CE-8C2E0AA1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C7C40D-FC76-F3D8-B8AC-F97E5255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D8876-EFCF-A858-AC52-CD8987DB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B5744-37B2-7F6E-548B-BA1C6C73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37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CA21D-5B22-2B3C-7750-9B28A5E8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8050D-8C59-F8BD-9183-258D7316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9D95-7077-DD4C-ADA3-DE419ACE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739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1066-7742-DA14-3672-C30D6FD3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BC788-70BD-0A9E-A26A-6B4B5782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2AB97-8A73-FBC8-D284-010ACA6D1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E131A-0B26-291F-1682-22D5ED66B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66415-2264-71A0-F3F9-7F5A8B4F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8E9F1-4ED2-2BDD-74F3-C43D0977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72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EA82882-5FA8-4253-8873-BEEBE6A7C47F}" type="datetime5">
              <a:rPr lang="en-US" smtClean="0"/>
              <a:t>18-Nov-25</a:t>
            </a:fld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E7D63-BC1E-4F3A-11B8-B2CCA39B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A56EB4-86C2-957D-D250-E921A0960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6BEDF-EBF7-B92F-2D0C-2961EF44E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5BDBA-A5E8-ABDC-4B8D-D1308C3E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288E4-56B8-1E15-8683-0313AB58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2AA83-7BA0-4F38-8AE2-8D37E8CF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450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8FCE-0785-B88E-B6C7-B69AC0AE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577AF-C025-6088-1509-CAB346353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6094B-23AB-C647-1C06-653F44DC2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97DDA-4C37-C278-AC29-422069B7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FA7D1-EE03-2C46-2A74-B7AB38C3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190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0A1B95-D8AB-EEDD-E048-C1312E320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F26FB-676D-0EA3-5445-0A1454FEA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B7170-A6BC-A734-AD4F-06C604E90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41045-1A28-614F-3231-63A975882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8F16-8BA1-940E-76BC-809E61AD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656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8B5E-F4D0-C08F-E250-E584351BB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B5627-3301-4896-6625-FB0DA78E6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17E9B-8200-120C-C930-B418B17F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366C-3F3E-40F5-AA22-45136054D8E4}" type="datetime5">
              <a:rPr lang="en-US" smtClean="0"/>
              <a:t>18-Nov-25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9A93-71B7-CB60-CD4A-889BD153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45AA9-616E-8895-AE00-54C8ED73B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940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7DF95-5599-A0E0-7E7A-6F8A052B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E8D1-EF2B-C4E7-A4AF-AADBDD47E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8E3F9-6351-078D-FA74-C13377D64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ED04-D400-486B-BF79-C2F47D816F47}" type="datetime5">
              <a:rPr lang="en-US" smtClean="0"/>
              <a:t>18-Nov-25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71FE7-92DD-2944-0A58-B5A92E90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24BB0-6C87-F1C4-F0D1-22E676DE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204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11DE-4BE8-757C-D804-5634DFE0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19AC0-6C3E-60EF-40A4-2A6CB9E68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19E4A-18B1-576C-9AD3-D1B4C931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0726-0319-4FEB-8927-E307F1476FE0}" type="datetime5">
              <a:rPr lang="en-US" smtClean="0"/>
              <a:t>18-Nov-25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3CB39-606F-4E4D-46CA-22D45E2C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706AC-ED2D-E81E-6869-87BAA123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6705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9AFE-B47F-3EFD-17EE-A8E93B53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A728-D959-DE9F-8CE7-C35310B92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4DBBD-E98C-6DAC-5CCE-FFC45CCCC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97A98-6C76-25E7-9228-74EEF261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2326-E3CA-4C48-9332-8573E77ED96A}" type="datetime5">
              <a:rPr lang="en-US" smtClean="0"/>
              <a:t>18-Nov-25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6D708-7508-A79D-D5C5-3A41F6776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1B1B7-DF53-D98B-249C-76A3D7F8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610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A73C-A07C-FF98-7090-367BE60E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0AE55-9265-7098-770D-565B18CAD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2452D-1093-37F6-5DA0-3016A5AE3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10D82-0DEC-F4D2-F449-607AF1D39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013586-F64D-C6C3-3EF8-45816B9E3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BF28DE-7613-E066-39F4-16612A879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283A-3CF7-4D90-BB0D-1BC0D9E2F48B}" type="datetime5">
              <a:rPr lang="en-US" smtClean="0"/>
              <a:t>18-Nov-25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A4E8F-65F3-6A09-E5D6-5C4E5A2A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6292D-619D-4271-EB65-92428DE6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824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5D85-D3F8-93A6-D5BB-01AF7CBA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DF3F1-3E13-D362-4349-FAB41801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BBBD-7ACA-4CFE-8029-C23C29075C59}" type="datetime5">
              <a:rPr lang="en-US" smtClean="0"/>
              <a:t>18-Nov-25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419A9-BEBC-1B98-C584-4AF0E74E2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993E7-BB22-0A34-C68D-89B654B3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2318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A2FB6B-54E2-BDDA-7428-A1D836E9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E9B-D192-4253-9DFE-D7707D104F56}" type="datetime5">
              <a:rPr lang="en-US" smtClean="0"/>
              <a:t>18-Nov-25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659D7-E18C-C41E-C2E7-B3190549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C61E7-45D2-12D1-3F68-6BB3A2A4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08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F1CDD1C-7C66-43D8-A7E5-479294CC846E}" type="datetime5">
              <a:rPr lang="en-US" smtClean="0"/>
              <a:t>18-Nov-25</a:t>
            </a:fld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5C05-FE4E-8878-16DC-7BF91EFE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AABBB-1487-A95C-21C2-4866AB21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51C62-B329-2811-2412-6F0ABD24B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B6F3E-ADB6-3280-3BC1-6F6E0F352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B3329-500E-4B7E-A302-E07A94B72EAA}" type="datetime5">
              <a:rPr lang="en-US" smtClean="0"/>
              <a:t>18-Nov-25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99396-1BFE-F3CF-804A-8F6E5E77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84774-A307-B537-EAAA-80D0B849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8143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2833-2BAA-06A6-3B00-4964A24E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12AD9-502F-BAF9-13D4-6EC69F150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55978-0144-CDE8-86B5-F95540DB4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FE833-928D-111E-5B88-9FFCC645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880-1A8C-41E0-A35C-8618CD73DA38}" type="datetime5">
              <a:rPr lang="en-US" smtClean="0"/>
              <a:t>18-Nov-25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5243C-5DE8-229F-EFB2-1872C14A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9F586-EE57-5501-5400-6DD3EEF7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096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F27FD-C3C1-D3FA-DDAE-BF9B5F05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38AB2-8B13-77BE-0DF6-D11FA3099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DAE58-09EC-03C5-B53F-86CA5983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59B1-4E21-4E50-8767-2A85AFCA5756}" type="datetime5">
              <a:rPr lang="en-US" smtClean="0"/>
              <a:t>18-Nov-25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CEBBD-0218-BB88-D0BD-F7941BD5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E1C78-ABB5-1491-A168-1D722946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881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C19A81-EB1C-1CA6-728D-1FBB473B0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493B3-AB87-7E6C-D3A4-2FF1CD1B5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9EE3E-F7B2-4CDB-CADB-4CAC09D23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7AAA-1703-4EE9-B2B9-8C5074AEA518}" type="datetime5">
              <a:rPr lang="en-US" smtClean="0"/>
              <a:t>18-Nov-25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44DF4-4A51-F5A1-86BD-8F7B7578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EEE6B-D6FD-1B83-AD45-14A049DA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68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FAE8465-4C26-45AC-83AD-18A0E6E35A30}" type="datetime5">
              <a:rPr lang="en-US" smtClean="0"/>
              <a:t>18-Nov-25</a:t>
            </a:fld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09476912-BDB2-4B7D-BD56-F2B117C2F3FD}" type="datetime5">
              <a:rPr lang="en-US" smtClean="0"/>
              <a:t>18-Nov-25</a:t>
            </a:fld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59474C1-1C79-4F52-A704-47E86E6958A2}" type="datetime5">
              <a:rPr lang="en-US" smtClean="0"/>
              <a:t>18-Nov-25</a:t>
            </a:fld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8DB67FB-A85E-4665-8D1F-1CEE932C6870}" type="datetime5">
              <a:rPr lang="en-US" smtClean="0"/>
              <a:t>18-Nov-25</a:t>
            </a:fld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3575050" y="273051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457201" y="1435101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8F5AFA4B-4F43-47DE-A15B-E51831850BD0}" type="datetime5">
              <a:rPr lang="en-US" smtClean="0"/>
              <a:t>18-Nov-25</a:t>
            </a:fld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72FF646-AD12-433B-A76A-6C124293ADA8}" type="datetime5">
              <a:rPr lang="en-US" smtClean="0"/>
              <a:t>18-Nov-25</a:t>
            </a:fld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7462A444-A818-4A19-917E-37F2A85D7F8E}" type="datetime5">
              <a:rPr lang="en-US" smtClean="0"/>
              <a:t>18-Nov-25</a:t>
            </a:fld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1B48E-FB26-F75E-E152-60854CD1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33F9D-48A9-4307-9F22-46036736D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61E76-C335-B9BC-12A0-5EC5B18C9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ABF33-F14F-438C-B871-749ABA89C40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EB5E4-0AE4-3F43-0657-89EF2ABB2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54EC1-89F2-33C3-ADA5-8BEF37011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8FE36-11C0-49BA-A418-6F25C6973ED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7CD53-A6D2-75F8-7B2B-3F61DF7F4AFC}"/>
              </a:ext>
            </a:extLst>
          </p:cNvPr>
          <p:cNvSpPr/>
          <p:nvPr userDrawn="1"/>
        </p:nvSpPr>
        <p:spPr>
          <a:xfrm>
            <a:off x="1005840" y="575534"/>
            <a:ext cx="871369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17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15056-6979-4538-F409-85DB5DD39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27741-6CD8-E1B9-DBB7-3A179592E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8BBC-1635-7E2D-36BC-2D1ECDD20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5FCB4-B079-4801-9B6C-A1F9955FE66B}" type="datetime5">
              <a:rPr lang="en-US" smtClean="0"/>
              <a:t>18-Nov-25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E4EB2-7FFD-9FBF-4B0B-BE1643B37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7E57E-9079-7C83-878B-F8C27A1A7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87281-4B6A-481C-AE5A-A5C6E971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92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achbuildersindia.com/commercial-vehicle-battery-swapping-sun-mobilit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olvobuses.com/" TargetMode="External"/><Relationship Id="rId5" Type="http://schemas.openxmlformats.org/officeDocument/2006/relationships/hyperlink" Target="https://www.tatamotors.com/" TargetMode="External"/><Relationship Id="rId4" Type="http://schemas.openxmlformats.org/officeDocument/2006/relationships/hyperlink" Target="https://en.byd.com/truck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ff.org/publications/reports/medium-and-heavy-duty-vehicle-electrification-challenges-policy-solutions-and-open-research-questions/" TargetMode="External"/><Relationship Id="rId3" Type="http://schemas.openxmlformats.org/officeDocument/2006/relationships/hyperlink" Target="https://rivian.com/" TargetMode="External"/><Relationship Id="rId7" Type="http://schemas.openxmlformats.org/officeDocument/2006/relationships/hyperlink" Target="https://reglobal.org/electric-buses-in-india-government-funding-and-policies-driving-growth/" TargetMode="External"/><Relationship Id="rId12" Type="http://schemas.openxmlformats.org/officeDocument/2006/relationships/hyperlink" Target="https://pmedrive.heavyindustries.gov.in/docs/policy_document/257594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dp.in/wp-content/uploads/2022/10/Status-of-E-buses-in-India.pdf" TargetMode="External"/><Relationship Id="rId11" Type="http://schemas.openxmlformats.org/officeDocument/2006/relationships/hyperlink" Target="https://doi.org/10.1016/j.rtbm.2023.101064" TargetMode="External"/><Relationship Id="rId5" Type="http://schemas.openxmlformats.org/officeDocument/2006/relationships/hyperlink" Target="https://wagenclub.com/2023/07/olectra-meghaetron-electric-tipper-review-technical-india.html" TargetMode="External"/><Relationship Id="rId10" Type="http://schemas.openxmlformats.org/officeDocument/2006/relationships/hyperlink" Target="https://doi.org/10.1007/s38311-023-1504-0" TargetMode="External"/><Relationship Id="rId4" Type="http://schemas.openxmlformats.org/officeDocument/2006/relationships/hyperlink" Target="https://www.volvotrucks.com/en-en/trucks/electric/volvo-fh-electric.html" TargetMode="External"/><Relationship Id="rId9" Type="http://schemas.openxmlformats.org/officeDocument/2006/relationships/hyperlink" Target="https://doi.org/10.1016/j.regsus.2022.11.008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achbuildersindia.com/commercial-vehicle-battery-swapping-sun-mobil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esa.info/images/articles/intro/E-bus_chrger.pn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hyperlink" Target="https://shorturl.at/u8YkT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s18391.pcdn.co/wp-content/uploads/2024/06/Prologis-Mearck-charging-depot-3-1400.jp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3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571472" y="428604"/>
            <a:ext cx="7772400" cy="118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800" b="1" dirty="0"/>
              <a:t>EV charging infrastructure for Heavy Duty Vehicles</a:t>
            </a:r>
            <a:br>
              <a:rPr lang="en-GB" sz="2800" b="1" dirty="0"/>
            </a:br>
            <a:r>
              <a:rPr lang="en-GB" sz="2800" b="1" dirty="0"/>
              <a:t>- Global and Indian perspective</a:t>
            </a:r>
            <a:endParaRPr sz="2800" b="1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357290" y="1725283"/>
            <a:ext cx="6400800" cy="479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2000" dirty="0">
                <a:solidFill>
                  <a:schemeClr val="dk1"/>
                </a:solidFill>
              </a:rPr>
              <a:t>By</a:t>
            </a:r>
            <a:endParaRPr dirty="0"/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2000" b="1" dirty="0">
                <a:solidFill>
                  <a:schemeClr val="dk1"/>
                </a:solidFill>
              </a:rPr>
              <a:t>Aditya Kumar</a:t>
            </a: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2000" dirty="0">
                <a:solidFill>
                  <a:schemeClr val="dk1"/>
                </a:solidFill>
              </a:rPr>
              <a:t>(Roll no. 24M1355)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2000" dirty="0">
                <a:solidFill>
                  <a:schemeClr val="dk1"/>
                </a:solidFill>
              </a:rPr>
              <a:t>M.Tech (1</a:t>
            </a:r>
            <a:r>
              <a:rPr lang="en-GB" sz="2000" baseline="30000" dirty="0">
                <a:solidFill>
                  <a:schemeClr val="dk1"/>
                </a:solidFill>
              </a:rPr>
              <a:t>st</a:t>
            </a:r>
            <a:r>
              <a:rPr lang="en-GB" sz="2000" dirty="0">
                <a:solidFill>
                  <a:schemeClr val="dk1"/>
                </a:solidFill>
              </a:rPr>
              <a:t> year)</a:t>
            </a:r>
            <a:endParaRPr dirty="0"/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</a:pPr>
            <a:endParaRPr lang="en-IN"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</a:pPr>
            <a:r>
              <a:rPr lang="en-IN" sz="2000" dirty="0">
                <a:solidFill>
                  <a:schemeClr val="dk1"/>
                </a:solidFill>
              </a:rPr>
              <a:t>Under the guidance of</a:t>
            </a: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</a:pPr>
            <a:r>
              <a:rPr lang="en-IN" sz="2000" dirty="0">
                <a:solidFill>
                  <a:schemeClr val="dk1"/>
                </a:solidFill>
              </a:rPr>
              <a:t>Prof. Zakir Hussain Rather</a:t>
            </a: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</a:pPr>
            <a:endParaRPr lang="en-IN"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</a:pPr>
            <a:endParaRPr lang="en-IN"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</a:pPr>
            <a:endParaRPr lang="en-IN"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</a:pPr>
            <a:endParaRPr lang="en-IN"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2000" dirty="0">
                <a:solidFill>
                  <a:schemeClr val="dk1"/>
                </a:solidFill>
              </a:rPr>
              <a:t>Department of Energy Science and Engineering</a:t>
            </a:r>
            <a:endParaRPr dirty="0"/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2000" dirty="0">
                <a:solidFill>
                  <a:schemeClr val="dk1"/>
                </a:solidFill>
              </a:rPr>
              <a:t>Indian Institute of Technology Bombay, Powai, 400076</a:t>
            </a:r>
            <a:endParaRPr dirty="0"/>
          </a:p>
          <a:p>
            <a:pPr marL="0" lvl="0" indent="0" algn="ctr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2000" dirty="0">
                <a:solidFill>
                  <a:schemeClr val="dk1"/>
                </a:solidFill>
              </a:rPr>
              <a:t>Sept 2024</a:t>
            </a:r>
            <a:endParaRPr dirty="0"/>
          </a:p>
          <a:p>
            <a:pPr marL="0" lvl="0" indent="0" algn="ctr" rtl="0">
              <a:spcBef>
                <a:spcPts val="296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296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06B14-1D5A-B04F-A6C1-0785F942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512" y="4089081"/>
            <a:ext cx="1211960" cy="11816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>
            <a:spLocks noGrp="1"/>
          </p:cNvSpPr>
          <p:nvPr>
            <p:ph type="title"/>
          </p:nvPr>
        </p:nvSpPr>
        <p:spPr>
          <a:xfrm>
            <a:off x="831962" y="274638"/>
            <a:ext cx="785483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3600" b="1" u="sng" dirty="0"/>
              <a:t>Globally available heavy-duty electric vehicles</a:t>
            </a:r>
            <a:br>
              <a:rPr lang="en-GB" sz="2000" b="1" u="sng" dirty="0"/>
            </a:br>
            <a:br>
              <a:rPr lang="en-GB" sz="2000" b="1" dirty="0"/>
            </a:br>
            <a:r>
              <a:rPr lang="en-GB" sz="2000" b="1" dirty="0"/>
              <a:t>1. Electric trucks </a:t>
            </a:r>
            <a:endParaRPr sz="2000" b="1" dirty="0"/>
          </a:p>
        </p:txBody>
      </p:sp>
      <p:sp>
        <p:nvSpPr>
          <p:cNvPr id="274" name="Google Shape;274;p1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grpSp>
        <p:nvGrpSpPr>
          <p:cNvPr id="275" name="Google Shape;275;p16"/>
          <p:cNvGrpSpPr/>
          <p:nvPr/>
        </p:nvGrpSpPr>
        <p:grpSpPr>
          <a:xfrm>
            <a:off x="461404" y="1700295"/>
            <a:ext cx="8221191" cy="4325772"/>
            <a:chOff x="4204" y="100095"/>
            <a:chExt cx="8221191" cy="4325772"/>
          </a:xfrm>
        </p:grpSpPr>
        <p:sp>
          <p:nvSpPr>
            <p:cNvPr id="276" name="Google Shape;276;p16"/>
            <p:cNvSpPr/>
            <p:nvPr/>
          </p:nvSpPr>
          <p:spPr>
            <a:xfrm>
              <a:off x="4204" y="100095"/>
              <a:ext cx="1432069" cy="98198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 txBox="1"/>
            <p:nvPr/>
          </p:nvSpPr>
          <p:spPr>
            <a:xfrm>
              <a:off x="32965" y="128856"/>
              <a:ext cx="1374547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Tesla Semi</a:t>
              </a:r>
              <a:endParaRPr dirty="0"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47410" y="1082083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90617" y="121468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 txBox="1"/>
            <p:nvPr/>
          </p:nvSpPr>
          <p:spPr>
            <a:xfrm>
              <a:off x="319378" y="124345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300-500 miles</a:t>
              </a:r>
              <a:endParaRPr dirty="0"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147410" y="1082083"/>
              <a:ext cx="143206" cy="172672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90617" y="2329284"/>
              <a:ext cx="1084652" cy="959053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 txBox="1"/>
            <p:nvPr/>
          </p:nvSpPr>
          <p:spPr>
            <a:xfrm>
              <a:off x="318707" y="2357374"/>
              <a:ext cx="1028472" cy="902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900kWh</a:t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147410" y="1082083"/>
              <a:ext cx="143206" cy="28183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290617" y="3471811"/>
              <a:ext cx="1084652" cy="85731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 txBox="1"/>
            <p:nvPr/>
          </p:nvSpPr>
          <p:spPr>
            <a:xfrm>
              <a:off x="315727" y="3496921"/>
              <a:ext cx="1034432" cy="807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</a:t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1701484" y="100095"/>
              <a:ext cx="1432069" cy="98198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 txBox="1"/>
            <p:nvPr/>
          </p:nvSpPr>
          <p:spPr>
            <a:xfrm>
              <a:off x="1730245" y="128856"/>
              <a:ext cx="1374547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Freightliner </a:t>
              </a:r>
              <a:r>
                <a:rPr lang="en-GB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eCascadia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1844691" y="1082083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1987898" y="121468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 txBox="1"/>
            <p:nvPr/>
          </p:nvSpPr>
          <p:spPr>
            <a:xfrm>
              <a:off x="2016659" y="124345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230 miles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1844691" y="1082083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1987898" y="2329284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 txBox="1"/>
            <p:nvPr/>
          </p:nvSpPr>
          <p:spPr>
            <a:xfrm>
              <a:off x="2016659" y="2358045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550kWh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1844691" y="1082083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1987898" y="344387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 txBox="1"/>
            <p:nvPr/>
          </p:nvSpPr>
          <p:spPr>
            <a:xfrm>
              <a:off x="2016659" y="347264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3398765" y="100095"/>
              <a:ext cx="1432069" cy="98198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 txBox="1"/>
            <p:nvPr/>
          </p:nvSpPr>
          <p:spPr>
            <a:xfrm>
              <a:off x="3427526" y="128856"/>
              <a:ext cx="1374547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Volvo VNR Electric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3541972" y="1082083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3685179" y="121468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 txBox="1"/>
            <p:nvPr/>
          </p:nvSpPr>
          <p:spPr>
            <a:xfrm>
              <a:off x="3713940" y="124345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150–275 miles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541972" y="1082083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685179" y="2329284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 txBox="1"/>
            <p:nvPr/>
          </p:nvSpPr>
          <p:spPr>
            <a:xfrm>
              <a:off x="3713940" y="2358045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264-565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3541972" y="1082083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685179" y="344387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 txBox="1"/>
            <p:nvPr/>
          </p:nvSpPr>
          <p:spPr>
            <a:xfrm>
              <a:off x="3713940" y="347264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096046" y="100095"/>
              <a:ext cx="1432069" cy="98198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 txBox="1"/>
            <p:nvPr/>
          </p:nvSpPr>
          <p:spPr>
            <a:xfrm>
              <a:off x="5124807" y="128856"/>
              <a:ext cx="1374547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Nikola Tre BEV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239253" y="1082083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382460" y="121468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 txBox="1"/>
            <p:nvPr/>
          </p:nvSpPr>
          <p:spPr>
            <a:xfrm>
              <a:off x="5411221" y="124345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330 miles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5239253" y="1082083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5382460" y="2329284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 txBox="1"/>
            <p:nvPr/>
          </p:nvSpPr>
          <p:spPr>
            <a:xfrm>
              <a:off x="5411221" y="2358045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733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239253" y="1082083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382460" y="344387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 txBox="1"/>
            <p:nvPr/>
          </p:nvSpPr>
          <p:spPr>
            <a:xfrm>
              <a:off x="5411221" y="347264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6793326" y="100095"/>
              <a:ext cx="1432069" cy="98198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 txBox="1"/>
            <p:nvPr/>
          </p:nvSpPr>
          <p:spPr>
            <a:xfrm>
              <a:off x="6822087" y="128856"/>
              <a:ext cx="1374547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BYD 8TT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6936533" y="1082083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7079740" y="121468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 txBox="1"/>
            <p:nvPr/>
          </p:nvSpPr>
          <p:spPr>
            <a:xfrm>
              <a:off x="7108501" y="124345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125 miles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6936533" y="1082083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7079740" y="2329284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 txBox="1"/>
            <p:nvPr/>
          </p:nvSpPr>
          <p:spPr>
            <a:xfrm>
              <a:off x="7108501" y="2358045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422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936533" y="1082083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7079740" y="344387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 txBox="1"/>
            <p:nvPr/>
          </p:nvSpPr>
          <p:spPr>
            <a:xfrm>
              <a:off x="7108501" y="347264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16"/>
          <p:cNvSpPr txBox="1"/>
          <p:nvPr/>
        </p:nvSpPr>
        <p:spPr>
          <a:xfrm>
            <a:off x="4357686" y="6357958"/>
            <a:ext cx="17859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[5], [6], [7]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2EF70-99C1-C4C6-244E-8570454B22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EF7FD60-66F5-4030-B6E3-401C62C3CD40}" type="datetime5">
              <a:rPr lang="en-US" smtClean="0"/>
              <a:t>18-Nov-25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E532B-B623-1D00-3A75-7A4F7A7C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18C655-AF82-A98B-E3B0-2C741D0CD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2000" b="1"/>
              <a:t>2. Electric buses</a:t>
            </a:r>
            <a:endParaRPr sz="2000" b="1"/>
          </a:p>
        </p:txBody>
      </p:sp>
      <p:sp>
        <p:nvSpPr>
          <p:cNvPr id="337" name="Google Shape;337;p1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grpSp>
        <p:nvGrpSpPr>
          <p:cNvPr id="338" name="Google Shape;338;p17"/>
          <p:cNvGrpSpPr/>
          <p:nvPr/>
        </p:nvGrpSpPr>
        <p:grpSpPr>
          <a:xfrm>
            <a:off x="461404" y="1700295"/>
            <a:ext cx="8221191" cy="4325772"/>
            <a:chOff x="4204" y="100095"/>
            <a:chExt cx="8221191" cy="4325772"/>
          </a:xfrm>
        </p:grpSpPr>
        <p:sp>
          <p:nvSpPr>
            <p:cNvPr id="339" name="Google Shape;339;p17"/>
            <p:cNvSpPr/>
            <p:nvPr/>
          </p:nvSpPr>
          <p:spPr>
            <a:xfrm>
              <a:off x="4204" y="100095"/>
              <a:ext cx="1432069" cy="98198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A09D"/>
                </a:gs>
                <a:gs pos="35000">
                  <a:srgbClr val="FFBCBC"/>
                </a:gs>
                <a:gs pos="100000">
                  <a:srgbClr val="FFE2E2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 txBox="1"/>
            <p:nvPr/>
          </p:nvSpPr>
          <p:spPr>
            <a:xfrm>
              <a:off x="32965" y="128856"/>
              <a:ext cx="1374547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Tata Ultra Electric Bus</a:t>
              </a:r>
              <a:endParaRPr dirty="0"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147410" y="1082083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90617" y="121468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 txBox="1"/>
            <p:nvPr/>
          </p:nvSpPr>
          <p:spPr>
            <a:xfrm>
              <a:off x="319378" y="124345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124 miles</a:t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147410" y="1082083"/>
              <a:ext cx="143206" cy="172672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290617" y="2329284"/>
              <a:ext cx="1084652" cy="959053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 txBox="1"/>
            <p:nvPr/>
          </p:nvSpPr>
          <p:spPr>
            <a:xfrm>
              <a:off x="318707" y="2357374"/>
              <a:ext cx="1028472" cy="902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250 kWh</a:t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147410" y="1082083"/>
              <a:ext cx="143206" cy="28183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90617" y="3471811"/>
              <a:ext cx="1084652" cy="85731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 txBox="1"/>
            <p:nvPr/>
          </p:nvSpPr>
          <p:spPr>
            <a:xfrm>
              <a:off x="315727" y="3496921"/>
              <a:ext cx="1034432" cy="807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Depot charging</a:t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1701484" y="100095"/>
              <a:ext cx="1432069" cy="98198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AFEA4"/>
                </a:gs>
                <a:gs pos="35000">
                  <a:srgbClr val="E3FEBF"/>
                </a:gs>
                <a:gs pos="100000">
                  <a:srgbClr val="F4FEE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1730245" y="128856"/>
              <a:ext cx="1374547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Proterra Catalyst E2 Max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1844691" y="1082083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1987898" y="121468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2016659" y="124345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350miles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1844691" y="1082083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1987898" y="2329284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 txBox="1"/>
            <p:nvPr/>
          </p:nvSpPr>
          <p:spPr>
            <a:xfrm>
              <a:off x="2016659" y="2358045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660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1844691" y="1082083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1987898" y="344387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 txBox="1"/>
            <p:nvPr/>
          </p:nvSpPr>
          <p:spPr>
            <a:xfrm>
              <a:off x="2016659" y="347264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Depot charging (DC fast charging)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398765" y="100095"/>
              <a:ext cx="1432069" cy="98198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 txBox="1"/>
            <p:nvPr/>
          </p:nvSpPr>
          <p:spPr>
            <a:xfrm>
              <a:off x="3427526" y="128856"/>
              <a:ext cx="1374547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Volvo 7900 Electric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3541972" y="1082083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685179" y="121468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 txBox="1"/>
            <p:nvPr/>
          </p:nvSpPr>
          <p:spPr>
            <a:xfrm>
              <a:off x="3713940" y="124345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200 miles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541972" y="1082083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3685179" y="2329284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 txBox="1"/>
            <p:nvPr/>
          </p:nvSpPr>
          <p:spPr>
            <a:xfrm>
              <a:off x="3713940" y="2358045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300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3541972" y="1082083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3685179" y="344387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 txBox="1"/>
            <p:nvPr/>
          </p:nvSpPr>
          <p:spPr>
            <a:xfrm>
              <a:off x="3713940" y="347264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Pantograph charging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5096046" y="100095"/>
              <a:ext cx="1432069" cy="98198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9EAFF"/>
                </a:gs>
                <a:gs pos="35000">
                  <a:srgbClr val="B8F1FF"/>
                </a:gs>
                <a:gs pos="100000">
                  <a:srgbClr val="E2FBFF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 txBox="1"/>
            <p:nvPr/>
          </p:nvSpPr>
          <p:spPr>
            <a:xfrm>
              <a:off x="5124807" y="128856"/>
              <a:ext cx="1374547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Mercedes-Benz </a:t>
              </a:r>
              <a:r>
                <a:rPr lang="en-GB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eCitaro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5239253" y="1082083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5382460" y="121468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 txBox="1"/>
            <p:nvPr/>
          </p:nvSpPr>
          <p:spPr>
            <a:xfrm>
              <a:off x="5411221" y="124345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124-186 miles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5239253" y="1082083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5382460" y="2329284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 txBox="1"/>
            <p:nvPr/>
          </p:nvSpPr>
          <p:spPr>
            <a:xfrm>
              <a:off x="5411221" y="2358045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292-441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5239253" y="1082083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5382460" y="344387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 txBox="1"/>
            <p:nvPr/>
          </p:nvSpPr>
          <p:spPr>
            <a:xfrm>
              <a:off x="5411221" y="347264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6793326" y="100095"/>
              <a:ext cx="1432069" cy="98198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BD80"/>
                </a:gs>
                <a:gs pos="35000">
                  <a:srgbClr val="FFCFA8"/>
                </a:gs>
                <a:gs pos="100000">
                  <a:srgbClr val="FFEBD9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 txBox="1"/>
            <p:nvPr/>
          </p:nvSpPr>
          <p:spPr>
            <a:xfrm>
              <a:off x="6822087" y="128856"/>
              <a:ext cx="1374547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BYD K9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6936533" y="1082083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7079740" y="121468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 txBox="1"/>
            <p:nvPr/>
          </p:nvSpPr>
          <p:spPr>
            <a:xfrm>
              <a:off x="7108501" y="124345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155 miles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936533" y="1082083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7079740" y="2329284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 txBox="1"/>
            <p:nvPr/>
          </p:nvSpPr>
          <p:spPr>
            <a:xfrm>
              <a:off x="7108501" y="2358045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324-348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6936533" y="1082083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7079740" y="3443879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 txBox="1"/>
            <p:nvPr/>
          </p:nvSpPr>
          <p:spPr>
            <a:xfrm>
              <a:off x="7108501" y="3472640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17"/>
          <p:cNvSpPr txBox="1"/>
          <p:nvPr/>
        </p:nvSpPr>
        <p:spPr>
          <a:xfrm>
            <a:off x="4357686" y="6357958"/>
            <a:ext cx="17859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[8], [9]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1FFBB-F1A6-47E5-03FF-A8AFBAB94BB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715BFF-32BA-49A9-B0C4-717FE4B5BFC4}" type="datetime5">
              <a:rPr lang="en-US" smtClean="0"/>
              <a:t>18-Nov-25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341092-227D-A573-2B1F-6BEF254CA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0397B-51E1-3DD3-B01E-6C090DA07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48B87-2D2F-590A-C348-4F6BFD5144C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A82882-5FA8-4253-8873-BEEBE6A7C47F}" type="datetime5">
              <a:rPr lang="en-US" smtClean="0"/>
              <a:t>18-Nov-25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AB629-B549-D803-9B96-D1E7A6ACF3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6" name="Google Shape;452;p20">
            <a:extLst>
              <a:ext uri="{FF2B5EF4-FFF2-40B4-BE49-F238E27FC236}">
                <a16:creationId xmlns:a16="http://schemas.microsoft.com/office/drawing/2014/main" id="{FA54EF6C-56C7-ED26-C213-6085DF1E8283}"/>
              </a:ext>
            </a:extLst>
          </p:cNvPr>
          <p:cNvSpPr txBox="1">
            <a:spLocks/>
          </p:cNvSpPr>
          <p:nvPr/>
        </p:nvSpPr>
        <p:spPr>
          <a:xfrm>
            <a:off x="822383" y="274638"/>
            <a:ext cx="757686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en-US" sz="3600" b="1" u="sng" dirty="0"/>
              <a:t>Heavy duty electric vehicles available in India</a:t>
            </a:r>
            <a:br>
              <a:rPr lang="en-US" sz="2000" b="1" u="sng" dirty="0"/>
            </a:b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3A777-2C81-7B57-CBE9-A0507F92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C8FBF-6752-9740-AD83-150582009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63CC436-9BDF-B2C8-FCA9-D592A4EDB750}"/>
              </a:ext>
            </a:extLst>
          </p:cNvPr>
          <p:cNvGrpSpPr/>
          <p:nvPr/>
        </p:nvGrpSpPr>
        <p:grpSpPr>
          <a:xfrm>
            <a:off x="414086" y="990759"/>
            <a:ext cx="2392392" cy="5348062"/>
            <a:chOff x="0" y="1128938"/>
            <a:chExt cx="1728000" cy="53480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B76B4C-F354-0EC9-1FEC-DD6EDF60D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128938"/>
              <a:ext cx="1620000" cy="108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CF11A1-528E-F56A-5EBF-DB72E453C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397000"/>
              <a:ext cx="1542857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552810-F1ED-2C36-22FE-AE0CAE2D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233900"/>
              <a:ext cx="1620000" cy="108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42A5EF-84C8-B7C1-12D6-97D9A948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714" y="4461350"/>
              <a:ext cx="1639286" cy="108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59E4D5-3F5E-5E82-AEC1-3CE41CC7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3381350"/>
              <a:ext cx="1728000" cy="1080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DE8C0B-8A07-5007-94ED-5F28148314E3}"/>
              </a:ext>
            </a:extLst>
          </p:cNvPr>
          <p:cNvGrpSpPr/>
          <p:nvPr/>
        </p:nvGrpSpPr>
        <p:grpSpPr>
          <a:xfrm>
            <a:off x="6676533" y="959971"/>
            <a:ext cx="2168415" cy="5386637"/>
            <a:chOff x="6409834" y="1152276"/>
            <a:chExt cx="2168415" cy="53866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2C641E-4F59-ABCC-5A7A-3F787A01B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5936" y="3312276"/>
              <a:ext cx="2152313" cy="108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A1974AC-D31E-2104-C125-B6CC4AD0E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5936" y="5458913"/>
              <a:ext cx="2152313" cy="108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CCC72F8-B7BB-2F1E-3543-C6282DF4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09834" y="4392276"/>
              <a:ext cx="2168415" cy="1080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FC8820-7761-2F4A-AAC7-D0B8CBC9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25936" y="1152276"/>
              <a:ext cx="2152313" cy="1080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5D17871-E96F-D931-7F32-6768CAF0D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5936" y="2232276"/>
              <a:ext cx="2152313" cy="1080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E575135-D29D-FDD8-47E5-60C8A213CC18}"/>
              </a:ext>
            </a:extLst>
          </p:cNvPr>
          <p:cNvSpPr txBox="1"/>
          <p:nvPr/>
        </p:nvSpPr>
        <p:spPr>
          <a:xfrm>
            <a:off x="2933457" y="3504058"/>
            <a:ext cx="116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Volvo FH Electric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C8F904-A776-513B-9BE8-C768E108EDE9}"/>
              </a:ext>
            </a:extLst>
          </p:cNvPr>
          <p:cNvSpPr txBox="1"/>
          <p:nvPr/>
        </p:nvSpPr>
        <p:spPr>
          <a:xfrm>
            <a:off x="2933458" y="2302408"/>
            <a:ext cx="1398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Olectra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6x4 Electric Tipper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0309AC-C78F-C8D9-4CF6-715948A769C1}"/>
              </a:ext>
            </a:extLst>
          </p:cNvPr>
          <p:cNvSpPr txBox="1"/>
          <p:nvPr/>
        </p:nvSpPr>
        <p:spPr>
          <a:xfrm>
            <a:off x="2972643" y="1128455"/>
            <a:ext cx="1398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Ashok Leyland BOSS 1218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F1DA0E-75F1-18CA-0A10-7D2635C79DE6}"/>
              </a:ext>
            </a:extLst>
          </p:cNvPr>
          <p:cNvSpPr txBox="1"/>
          <p:nvPr/>
        </p:nvSpPr>
        <p:spPr>
          <a:xfrm>
            <a:off x="2929301" y="4478361"/>
            <a:ext cx="123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Tata Ultra T.7 Electric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D82C41-F9F9-616A-7858-5CE13F46D7A3}"/>
              </a:ext>
            </a:extLst>
          </p:cNvPr>
          <p:cNvSpPr txBox="1"/>
          <p:nvPr/>
        </p:nvSpPr>
        <p:spPr>
          <a:xfrm>
            <a:off x="2929301" y="5476754"/>
            <a:ext cx="116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Eicher Pro 2055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5CCFDA-5A8F-3AD5-5241-7941115513FB}"/>
              </a:ext>
            </a:extLst>
          </p:cNvPr>
          <p:cNvSpPr txBox="1"/>
          <p:nvPr/>
        </p:nvSpPr>
        <p:spPr>
          <a:xfrm>
            <a:off x="5279316" y="1193653"/>
            <a:ext cx="116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Switch EiV12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75C8E4-1C09-E19A-E12F-834A4CB5FF05}"/>
              </a:ext>
            </a:extLst>
          </p:cNvPr>
          <p:cNvSpPr txBox="1"/>
          <p:nvPr/>
        </p:nvSpPr>
        <p:spPr>
          <a:xfrm>
            <a:off x="5222929" y="2103646"/>
            <a:ext cx="121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Tata </a:t>
            </a:r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Starbus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Electric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40E3B4-9784-B914-B8AF-523E0B4E65DA}"/>
              </a:ext>
            </a:extLst>
          </p:cNvPr>
          <p:cNvSpPr txBox="1"/>
          <p:nvPr/>
        </p:nvSpPr>
        <p:spPr>
          <a:xfrm>
            <a:off x="4997570" y="3290639"/>
            <a:ext cx="131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JBM ECO-LIFE Electric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D36D12-2EBF-A380-16B2-5CB1D6D73F35}"/>
              </a:ext>
            </a:extLst>
          </p:cNvPr>
          <p:cNvSpPr txBox="1"/>
          <p:nvPr/>
        </p:nvSpPr>
        <p:spPr>
          <a:xfrm>
            <a:off x="5110040" y="4385521"/>
            <a:ext cx="131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PMI Electro Mobility Y6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15B09D-9955-DF5E-7EC3-458FCFB90247}"/>
              </a:ext>
            </a:extLst>
          </p:cNvPr>
          <p:cNvSpPr txBox="1"/>
          <p:nvPr/>
        </p:nvSpPr>
        <p:spPr>
          <a:xfrm>
            <a:off x="5110040" y="5584475"/>
            <a:ext cx="116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Olectra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K9</a:t>
            </a:r>
          </a:p>
        </p:txBody>
      </p:sp>
    </p:spTree>
    <p:extLst>
      <p:ext uri="{BB962C8B-B14F-4D97-AF65-F5344CB8AC3E}">
        <p14:creationId xmlns:p14="http://schemas.microsoft.com/office/powerpoint/2010/main" val="266754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"/>
          <p:cNvSpPr txBox="1">
            <a:spLocks noGrp="1"/>
          </p:cNvSpPr>
          <p:nvPr>
            <p:ph type="title"/>
          </p:nvPr>
        </p:nvSpPr>
        <p:spPr>
          <a:xfrm>
            <a:off x="822383" y="274638"/>
            <a:ext cx="757686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3600" b="1" u="sng" dirty="0"/>
              <a:t>Heavy duty electric vehicles available in India</a:t>
            </a:r>
            <a:br>
              <a:rPr lang="en-GB" sz="2000" b="1" u="sng" dirty="0"/>
            </a:br>
            <a:br>
              <a:rPr lang="en-GB" sz="2000" b="1" dirty="0"/>
            </a:br>
            <a:r>
              <a:rPr lang="en-GB" sz="2000" b="1" dirty="0"/>
              <a:t>1. Electric trucks</a:t>
            </a:r>
            <a:endParaRPr sz="2000" b="1" dirty="0"/>
          </a:p>
        </p:txBody>
      </p:sp>
      <p:grpSp>
        <p:nvGrpSpPr>
          <p:cNvPr id="453" name="Google Shape;453;p20"/>
          <p:cNvGrpSpPr/>
          <p:nvPr/>
        </p:nvGrpSpPr>
        <p:grpSpPr>
          <a:xfrm>
            <a:off x="429395" y="1777042"/>
            <a:ext cx="8256604" cy="4176030"/>
            <a:chOff x="799" y="173089"/>
            <a:chExt cx="8256604" cy="4422685"/>
          </a:xfrm>
        </p:grpSpPr>
        <p:sp>
          <p:nvSpPr>
            <p:cNvPr id="454" name="Google Shape;454;p20"/>
            <p:cNvSpPr/>
            <p:nvPr/>
          </p:nvSpPr>
          <p:spPr>
            <a:xfrm>
              <a:off x="799" y="173089"/>
              <a:ext cx="1368654" cy="662067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A09D"/>
                </a:gs>
                <a:gs pos="35000">
                  <a:srgbClr val="FFBCBC"/>
                </a:gs>
                <a:gs pos="100000">
                  <a:srgbClr val="FFE2E2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 txBox="1"/>
            <p:nvPr/>
          </p:nvSpPr>
          <p:spPr>
            <a:xfrm>
              <a:off x="20190" y="192480"/>
              <a:ext cx="1329872" cy="623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20300" rIns="30475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GB" sz="1600" b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Tata Ultra T.7 Electric</a:t>
              </a:r>
              <a:endParaRPr sz="16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137664" y="835157"/>
              <a:ext cx="136865" cy="7151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74530" y="1011823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 txBox="1"/>
            <p:nvPr/>
          </p:nvSpPr>
          <p:spPr>
            <a:xfrm>
              <a:off x="306071" y="1043364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100-150 km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137664" y="835157"/>
              <a:ext cx="136865" cy="19686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74530" y="2265362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 txBox="1"/>
            <p:nvPr/>
          </p:nvSpPr>
          <p:spPr>
            <a:xfrm>
              <a:off x="306071" y="2296903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62.5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37664" y="835157"/>
              <a:ext cx="136865" cy="32221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74530" y="3518902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 txBox="1"/>
            <p:nvPr/>
          </p:nvSpPr>
          <p:spPr>
            <a:xfrm>
              <a:off x="306071" y="3550443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 (CCS2)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1722786" y="173089"/>
              <a:ext cx="1368654" cy="662067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A09D"/>
                </a:gs>
                <a:gs pos="35000">
                  <a:srgbClr val="FFBCBC"/>
                </a:gs>
                <a:gs pos="100000">
                  <a:srgbClr val="FFE2E2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 txBox="1"/>
            <p:nvPr/>
          </p:nvSpPr>
          <p:spPr>
            <a:xfrm>
              <a:off x="1742177" y="192480"/>
              <a:ext cx="1329872" cy="623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20300" rIns="30475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GB" sz="16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Olectra</a:t>
              </a:r>
              <a:r>
                <a:rPr lang="en-GB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6x4 Electric Tipper</a:t>
              </a:r>
              <a:endParaRPr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859652" y="835157"/>
              <a:ext cx="136865" cy="7151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1996517" y="1011823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 txBox="1"/>
            <p:nvPr/>
          </p:nvSpPr>
          <p:spPr>
            <a:xfrm>
              <a:off x="2028058" y="1043364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70-110 km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859652" y="835157"/>
              <a:ext cx="136865" cy="19686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996517" y="2265362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 txBox="1"/>
            <p:nvPr/>
          </p:nvSpPr>
          <p:spPr>
            <a:xfrm>
              <a:off x="2028058" y="2296903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350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859652" y="835157"/>
              <a:ext cx="136865" cy="32221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1996517" y="3518902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 txBox="1"/>
            <p:nvPr/>
          </p:nvSpPr>
          <p:spPr>
            <a:xfrm>
              <a:off x="2028058" y="3550443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 (CCS2)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444774" y="173089"/>
              <a:ext cx="1368654" cy="662067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A09D"/>
                </a:gs>
                <a:gs pos="35000">
                  <a:srgbClr val="FFBCBC"/>
                </a:gs>
                <a:gs pos="100000">
                  <a:srgbClr val="FFE2E2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 txBox="1"/>
            <p:nvPr/>
          </p:nvSpPr>
          <p:spPr>
            <a:xfrm>
              <a:off x="3464165" y="192480"/>
              <a:ext cx="1329872" cy="623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20300" rIns="30475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GB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Volvo FH Electric</a:t>
              </a:r>
              <a:endParaRPr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3581640" y="835157"/>
              <a:ext cx="136865" cy="7151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3718505" y="1011823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 txBox="1"/>
            <p:nvPr/>
          </p:nvSpPr>
          <p:spPr>
            <a:xfrm>
              <a:off x="3750046" y="1043364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up to 300 km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3581640" y="835157"/>
              <a:ext cx="136865" cy="19686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3718505" y="2265362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0"/>
            <p:cNvSpPr txBox="1"/>
            <p:nvPr/>
          </p:nvSpPr>
          <p:spPr>
            <a:xfrm>
              <a:off x="3750046" y="2296903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360-540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3581640" y="835157"/>
              <a:ext cx="136865" cy="32221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718505" y="3518902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 txBox="1"/>
            <p:nvPr/>
          </p:nvSpPr>
          <p:spPr>
            <a:xfrm>
              <a:off x="3750046" y="3550443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AC, DC fast charging (CCS)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5166762" y="173089"/>
              <a:ext cx="1368654" cy="662067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A09D"/>
                </a:gs>
                <a:gs pos="35000">
                  <a:srgbClr val="FFBCBC"/>
                </a:gs>
                <a:gs pos="100000">
                  <a:srgbClr val="FFE2E2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 txBox="1"/>
            <p:nvPr/>
          </p:nvSpPr>
          <p:spPr>
            <a:xfrm>
              <a:off x="5186153" y="192480"/>
              <a:ext cx="1329872" cy="623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20300" rIns="30475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GB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Eicher Pro 2055 EV</a:t>
              </a:r>
              <a:endParaRPr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5303627" y="835157"/>
              <a:ext cx="136865" cy="7151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5440493" y="1011823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 txBox="1"/>
            <p:nvPr/>
          </p:nvSpPr>
          <p:spPr>
            <a:xfrm>
              <a:off x="5472034" y="1043364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150-200 km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5303627" y="835157"/>
              <a:ext cx="136865" cy="19686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5440493" y="2265362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0"/>
            <p:cNvSpPr txBox="1"/>
            <p:nvPr/>
          </p:nvSpPr>
          <p:spPr>
            <a:xfrm>
              <a:off x="5472034" y="2296903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64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5303627" y="835157"/>
              <a:ext cx="136865" cy="32221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5440493" y="3518902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0"/>
            <p:cNvSpPr txBox="1"/>
            <p:nvPr/>
          </p:nvSpPr>
          <p:spPr>
            <a:xfrm>
              <a:off x="5472034" y="3550443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charging (CCS2)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6888749" y="173089"/>
              <a:ext cx="1368654" cy="662067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A09D"/>
                </a:gs>
                <a:gs pos="35000">
                  <a:srgbClr val="FFBCBC"/>
                </a:gs>
                <a:gs pos="100000">
                  <a:srgbClr val="FFE2E2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0"/>
            <p:cNvSpPr txBox="1"/>
            <p:nvPr/>
          </p:nvSpPr>
          <p:spPr>
            <a:xfrm>
              <a:off x="6908140" y="192480"/>
              <a:ext cx="1329872" cy="623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20300" rIns="30475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GB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Ashok Leyland BOSS 1218 HB</a:t>
              </a:r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7025615" y="835157"/>
              <a:ext cx="136865" cy="7151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7162480" y="1011823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 txBox="1"/>
            <p:nvPr/>
          </p:nvSpPr>
          <p:spPr>
            <a:xfrm>
              <a:off x="7194021" y="1043364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300-350 km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7025615" y="835157"/>
              <a:ext cx="136865" cy="19686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7162480" y="2265362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 txBox="1"/>
            <p:nvPr/>
          </p:nvSpPr>
          <p:spPr>
            <a:xfrm>
              <a:off x="7194021" y="2296903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80% in 1 hour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025615" y="835157"/>
              <a:ext cx="136865" cy="32221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983C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7162480" y="3518902"/>
              <a:ext cx="1094923" cy="107687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0"/>
            <p:cNvSpPr txBox="1"/>
            <p:nvPr/>
          </p:nvSpPr>
          <p:spPr>
            <a:xfrm>
              <a:off x="7194021" y="3550443"/>
              <a:ext cx="1031841" cy="1013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 (CCS2)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2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510" name="Google Shape;510;p20"/>
          <p:cNvSpPr txBox="1"/>
          <p:nvPr/>
        </p:nvSpPr>
        <p:spPr>
          <a:xfrm>
            <a:off x="3786182" y="6286520"/>
            <a:ext cx="20717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[11], [12]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FD176-95B5-036F-80DE-808BC0A74F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CA20CE0-1A49-4329-A2F7-FB1BCFD0AB78}" type="datetime5">
              <a:rPr lang="en-US" smtClean="0"/>
              <a:t>18-Nov-25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443F6-9EE7-6E59-314F-F95E263C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72BEEC-2125-03E9-862B-A52B4CEB9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2000" b="1"/>
              <a:t>2. Electric buses</a:t>
            </a:r>
            <a:endParaRPr sz="2000" b="1"/>
          </a:p>
        </p:txBody>
      </p:sp>
      <p:sp>
        <p:nvSpPr>
          <p:cNvPr id="516" name="Google Shape;516;p2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grpSp>
        <p:nvGrpSpPr>
          <p:cNvPr id="517" name="Google Shape;517;p21"/>
          <p:cNvGrpSpPr/>
          <p:nvPr/>
        </p:nvGrpSpPr>
        <p:grpSpPr>
          <a:xfrm>
            <a:off x="461404" y="1710808"/>
            <a:ext cx="8221191" cy="3961817"/>
            <a:chOff x="4204" y="282072"/>
            <a:chExt cx="8221191" cy="3961817"/>
          </a:xfrm>
        </p:grpSpPr>
        <p:sp>
          <p:nvSpPr>
            <p:cNvPr id="518" name="Google Shape;518;p21"/>
            <p:cNvSpPr/>
            <p:nvPr/>
          </p:nvSpPr>
          <p:spPr>
            <a:xfrm>
              <a:off x="4204" y="282072"/>
              <a:ext cx="1432069" cy="61803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A09D"/>
                </a:gs>
                <a:gs pos="35000">
                  <a:srgbClr val="FFBCBC"/>
                </a:gs>
                <a:gs pos="100000">
                  <a:srgbClr val="FFE2E2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 txBox="1"/>
            <p:nvPr/>
          </p:nvSpPr>
          <p:spPr>
            <a:xfrm>
              <a:off x="22306" y="300174"/>
              <a:ext cx="1395865" cy="581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Tata </a:t>
              </a:r>
              <a:r>
                <a:rPr lang="en-GB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Starbus</a:t>
              </a: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Electric</a:t>
              </a:r>
              <a:endParaRPr dirty="0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147410" y="900106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90617" y="1032712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1"/>
            <p:cNvSpPr txBox="1"/>
            <p:nvPr/>
          </p:nvSpPr>
          <p:spPr>
            <a:xfrm>
              <a:off x="319378" y="1061473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150-200 km</a:t>
              </a: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147410" y="900106"/>
              <a:ext cx="143206" cy="172672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290617" y="2147306"/>
              <a:ext cx="1084652" cy="959053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1"/>
            <p:cNvSpPr txBox="1"/>
            <p:nvPr/>
          </p:nvSpPr>
          <p:spPr>
            <a:xfrm>
              <a:off x="318707" y="2175396"/>
              <a:ext cx="1028472" cy="902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186 kWh (expandable)</a:t>
              </a: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47410" y="900106"/>
              <a:ext cx="143206" cy="28183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290617" y="3289833"/>
              <a:ext cx="1084652" cy="85731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1"/>
            <p:cNvSpPr txBox="1"/>
            <p:nvPr/>
          </p:nvSpPr>
          <p:spPr>
            <a:xfrm>
              <a:off x="315727" y="3314943"/>
              <a:ext cx="1034432" cy="807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Fast charging (CCS2)</a:t>
              </a: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1701484" y="282072"/>
              <a:ext cx="1432069" cy="61803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AFEA4"/>
                </a:gs>
                <a:gs pos="35000">
                  <a:srgbClr val="E3FEBF"/>
                </a:gs>
                <a:gs pos="100000">
                  <a:srgbClr val="F4FEE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 txBox="1"/>
            <p:nvPr/>
          </p:nvSpPr>
          <p:spPr>
            <a:xfrm>
              <a:off x="1719586" y="300174"/>
              <a:ext cx="1395865" cy="581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JBM ECO-LIFE Electric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1844691" y="900106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1987898" y="1032712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1"/>
            <p:cNvSpPr txBox="1"/>
            <p:nvPr/>
          </p:nvSpPr>
          <p:spPr>
            <a:xfrm>
              <a:off x="2016659" y="1061473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120-250 km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1844691" y="900106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1987898" y="2147306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1"/>
            <p:cNvSpPr txBox="1"/>
            <p:nvPr/>
          </p:nvSpPr>
          <p:spPr>
            <a:xfrm>
              <a:off x="2016659" y="2176067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261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1844691" y="900106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1987898" y="3261901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 txBox="1"/>
            <p:nvPr/>
          </p:nvSpPr>
          <p:spPr>
            <a:xfrm>
              <a:off x="2016659" y="3290662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AC and DC (CCS2)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3398765" y="282072"/>
              <a:ext cx="1432069" cy="61803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 txBox="1"/>
            <p:nvPr/>
          </p:nvSpPr>
          <p:spPr>
            <a:xfrm>
              <a:off x="3416867" y="300174"/>
              <a:ext cx="1395865" cy="581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GB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Olectra</a:t>
              </a: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K9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3541972" y="900106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3685179" y="1032712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 txBox="1"/>
            <p:nvPr/>
          </p:nvSpPr>
          <p:spPr>
            <a:xfrm>
              <a:off x="3713940" y="1061473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300-350 km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3541972" y="900106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3685179" y="2147306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 txBox="1"/>
            <p:nvPr/>
          </p:nvSpPr>
          <p:spPr>
            <a:xfrm>
              <a:off x="3713940" y="2176067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324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3541972" y="900106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3685179" y="3261901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 txBox="1"/>
            <p:nvPr/>
          </p:nvSpPr>
          <p:spPr>
            <a:xfrm>
              <a:off x="3713940" y="3290662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Fast charging (CCS2)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5096046" y="282072"/>
              <a:ext cx="1432069" cy="61803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9EAFF"/>
                </a:gs>
                <a:gs pos="35000">
                  <a:srgbClr val="B8F1FF"/>
                </a:gs>
                <a:gs pos="100000">
                  <a:srgbClr val="E2FBFF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 txBox="1"/>
            <p:nvPr/>
          </p:nvSpPr>
          <p:spPr>
            <a:xfrm>
              <a:off x="5114148" y="300174"/>
              <a:ext cx="1395865" cy="581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Switch EiV12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5239253" y="900106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5382460" y="1032712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 txBox="1"/>
            <p:nvPr/>
          </p:nvSpPr>
          <p:spPr>
            <a:xfrm>
              <a:off x="5411221" y="1061473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100-500 km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5239253" y="900106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5382460" y="2147306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 txBox="1"/>
            <p:nvPr/>
          </p:nvSpPr>
          <p:spPr>
            <a:xfrm>
              <a:off x="5411221" y="2176067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111-460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5239253" y="900106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5382460" y="3261901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 txBox="1"/>
            <p:nvPr/>
          </p:nvSpPr>
          <p:spPr>
            <a:xfrm>
              <a:off x="5411221" y="3290662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 (CCS2)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6793326" y="282072"/>
              <a:ext cx="1432069" cy="61803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BD80"/>
                </a:gs>
                <a:gs pos="35000">
                  <a:srgbClr val="FFCFA8"/>
                </a:gs>
                <a:gs pos="100000">
                  <a:srgbClr val="FFEBD9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 txBox="1"/>
            <p:nvPr/>
          </p:nvSpPr>
          <p:spPr>
            <a:xfrm>
              <a:off x="6811428" y="300174"/>
              <a:ext cx="1395865" cy="581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PMI Electro Mobility Y6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6936533" y="900106"/>
              <a:ext cx="143206" cy="62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7079740" y="1032712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 txBox="1"/>
            <p:nvPr/>
          </p:nvSpPr>
          <p:spPr>
            <a:xfrm>
              <a:off x="7108501" y="1061473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Range: 180-240 km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6936533" y="900106"/>
              <a:ext cx="143206" cy="17381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7079740" y="2147306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 txBox="1"/>
            <p:nvPr/>
          </p:nvSpPr>
          <p:spPr>
            <a:xfrm>
              <a:off x="7108501" y="2176067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capacity: 250 kWh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6936533" y="900106"/>
              <a:ext cx="143206" cy="28527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7079740" y="3261901"/>
              <a:ext cx="1145655" cy="98198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1"/>
            <p:cNvSpPr txBox="1"/>
            <p:nvPr/>
          </p:nvSpPr>
          <p:spPr>
            <a:xfrm>
              <a:off x="7108501" y="3290662"/>
              <a:ext cx="1088133" cy="924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Charging type: DC fast charging (CCS2)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21"/>
          <p:cNvSpPr txBox="1"/>
          <p:nvPr/>
        </p:nvSpPr>
        <p:spPr>
          <a:xfrm>
            <a:off x="3786182" y="6286520"/>
            <a:ext cx="20717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[13], [14]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7DD41-50D3-7AE3-AAAD-A600FF4561B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6A926F6-E737-4260-9041-410BC647F29D}" type="datetime5">
              <a:rPr lang="en-US" smtClean="0"/>
              <a:t>18-Nov-25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7EF65-9300-0F33-2AD0-358ADC8A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2D831-29A0-5F0D-3E42-CB0E72435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2"/>
          <p:cNvSpPr txBox="1">
            <a:spLocks noGrp="1"/>
          </p:cNvSpPr>
          <p:nvPr>
            <p:ph type="title"/>
          </p:nvPr>
        </p:nvSpPr>
        <p:spPr>
          <a:xfrm>
            <a:off x="852776" y="126513"/>
            <a:ext cx="7445836" cy="133084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3200" b="1" u="sng" dirty="0"/>
              <a:t>Challenges of HDEV charging infrastructure</a:t>
            </a:r>
          </a:p>
        </p:txBody>
      </p:sp>
      <p:sp>
        <p:nvSpPr>
          <p:cNvPr id="579" name="Google Shape;579;p22"/>
          <p:cNvSpPr txBox="1">
            <a:spLocks noGrp="1"/>
          </p:cNvSpPr>
          <p:nvPr>
            <p:ph type="body" idx="1"/>
          </p:nvPr>
        </p:nvSpPr>
        <p:spPr>
          <a:xfrm>
            <a:off x="852775" y="1646266"/>
            <a:ext cx="3719225" cy="391777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GB" sz="1800" dirty="0">
                <a:solidFill>
                  <a:schemeClr val="tx1"/>
                </a:solidFill>
              </a:rPr>
              <a:t>Range and charging time</a:t>
            </a:r>
            <a:endParaRPr lang="en-GB" sz="1800" dirty="0"/>
          </a:p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 dirty="0"/>
              <a:t>Impact of EV charging on the grid and power system reliability</a:t>
            </a:r>
          </a:p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Return to Base model charging infrastructure</a:t>
            </a:r>
          </a:p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Complexities in EV battery technology</a:t>
            </a:r>
          </a:p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EV battery degradation and aging</a:t>
            </a:r>
          </a:p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Charger cost</a:t>
            </a:r>
          </a:p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Daily operational schedules of commercial electric vehicles</a:t>
            </a:r>
          </a:p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Utilization rates of public charging infrastructure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</a:pPr>
            <a:endParaRPr lang="en-GB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BC18C-A967-797C-B8D2-551100415BA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DF1B5-9465-4EDF-87D7-F26C45E1C65B}" type="datetime5">
              <a:rPr lang="en-US" sz="900"/>
              <a:pPr>
                <a:spcAft>
                  <a:spcPts val="600"/>
                </a:spcAft>
              </a:pPr>
              <a:t>18-Nov-25</a:t>
            </a:fld>
            <a:endParaRPr lang="en-US" sz="900"/>
          </a:p>
        </p:txBody>
      </p:sp>
      <p:sp>
        <p:nvSpPr>
          <p:cNvPr id="580" name="Google Shape;580;p2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en-GB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BC79EB-2DA7-FC15-D82D-F26D1D1F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C6536E-B8FF-B47E-3410-57FA014C1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A7EDEA-0E7F-84C0-B1C2-4F5A542AA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485" y="1794287"/>
            <a:ext cx="3213098" cy="3815754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softEdge rad="112500"/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88FA9-A1BE-AC04-5AEB-BB20327DA786}"/>
              </a:ext>
            </a:extLst>
          </p:cNvPr>
          <p:cNvSpPr txBox="1"/>
          <p:nvPr/>
        </p:nvSpPr>
        <p:spPr>
          <a:xfrm>
            <a:off x="1559847" y="5986746"/>
            <a:ext cx="5848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Source:</a:t>
            </a:r>
            <a:r>
              <a:rPr lang="en-US" sz="120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Yousuf A.K.M., Wang Z., Paranjape R., Tang Y., 2024. An in-depth exploration of</a:t>
            </a:r>
          </a:p>
          <a:p>
            <a:pPr algn="l"/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electric vehicle charging station infrastructure: A comprehensive review of challenges,</a:t>
            </a:r>
          </a:p>
          <a:p>
            <a:pPr algn="l"/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mitigation approaches, and optimization strategies. IEEE Access 12, 51570–51589.</a:t>
            </a:r>
            <a:endParaRPr lang="en-I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Image: </a:t>
            </a:r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https://unsplash.com/photos/grayscale-photo-of-cars-on-road-nbRgZltoOck</a:t>
            </a:r>
          </a:p>
        </p:txBody>
      </p:sp>
    </p:spTree>
    <p:extLst>
      <p:ext uri="{BB962C8B-B14F-4D97-AF65-F5344CB8AC3E}">
        <p14:creationId xmlns:p14="http://schemas.microsoft.com/office/powerpoint/2010/main" val="310069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2800" dirty="0"/>
              <a:t>Challenge 1. Range and Charging Time</a:t>
            </a:r>
            <a:br>
              <a:rPr lang="en-GB" sz="2800" b="1" dirty="0"/>
            </a:br>
            <a:endParaRPr sz="2800" dirty="0"/>
          </a:p>
        </p:txBody>
      </p:sp>
      <p:sp>
        <p:nvSpPr>
          <p:cNvPr id="663" name="Google Shape;663;p28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 dirty="0"/>
              <a:t>Limited range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 dirty="0"/>
              <a:t>          - Current models have a range of about </a:t>
            </a:r>
            <a:r>
              <a:rPr lang="en-GB" sz="1600" b="1" dirty="0"/>
              <a:t>200–300 km per charge,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 b="1" dirty="0"/>
              <a:t>             </a:t>
            </a:r>
            <a:r>
              <a:rPr lang="en-GB" sz="1600" dirty="0"/>
              <a:t>insufficient for long-haul operations. </a:t>
            </a:r>
            <a:endParaRPr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 dirty="0"/>
              <a:t>Charging time </a:t>
            </a: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 dirty="0"/>
              <a:t>           - High battery capacity (ranging from 200 to 500 kWh for HDVs)</a:t>
            </a: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 dirty="0"/>
              <a:t>           - Can take up to </a:t>
            </a:r>
            <a:r>
              <a:rPr lang="en-GB" sz="1600" b="1" dirty="0"/>
              <a:t>1–2 hours</a:t>
            </a:r>
            <a:r>
              <a:rPr lang="en-GB" sz="1600" dirty="0"/>
              <a:t>. </a:t>
            </a: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  <a:p>
            <a:pPr marL="342900" lvl="0" indent="-3429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GB" sz="1600" b="1" dirty="0">
                <a:solidFill>
                  <a:schemeClr val="dk2"/>
                </a:solidFill>
              </a:rPr>
              <a:t>Solution</a:t>
            </a:r>
            <a:endParaRPr lang="en-IN" sz="1600" b="1" dirty="0"/>
          </a:p>
          <a:p>
            <a:pPr marL="342900" lvl="0" indent="-34290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Megawatt chargers </a:t>
            </a:r>
            <a:r>
              <a:rPr lang="en-GB" sz="1600" dirty="0"/>
              <a:t>(Ultra-fast chargers)</a:t>
            </a: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 dirty="0"/>
              <a:t>            - Can bring charging times down to 30–45 minutes. </a:t>
            </a:r>
            <a:endParaRPr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 dirty="0"/>
              <a:t>Battery swapping </a:t>
            </a: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 dirty="0"/>
              <a:t>Battery energy storage systems (BESS) integrated with charging stations</a:t>
            </a:r>
            <a:endParaRPr sz="1600" dirty="0"/>
          </a:p>
        </p:txBody>
      </p:sp>
      <p:sp>
        <p:nvSpPr>
          <p:cNvPr id="664" name="Google Shape;664;p2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662F3-3F9B-378A-52BD-540004C4B03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9199D8F-6E8A-476A-8A81-A57DE47ED58E}" type="datetime5">
              <a:rPr lang="en-US" smtClean="0"/>
              <a:t>18-Nov-25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1B2C17-27D9-8D67-D312-0EE1612F5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570174-8175-7E58-92F0-050B76531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  <p:sp>
        <p:nvSpPr>
          <p:cNvPr id="5" name="Google Shape;672;p29">
            <a:extLst>
              <a:ext uri="{FF2B5EF4-FFF2-40B4-BE49-F238E27FC236}">
                <a16:creationId xmlns:a16="http://schemas.microsoft.com/office/drawing/2014/main" id="{5E67DB77-0D1F-8359-C164-4DFE07D2D698}"/>
              </a:ext>
            </a:extLst>
          </p:cNvPr>
          <p:cNvSpPr txBox="1"/>
          <p:nvPr/>
        </p:nvSpPr>
        <p:spPr>
          <a:xfrm>
            <a:off x="1524000" y="5900533"/>
            <a:ext cx="671135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Source: </a:t>
            </a:r>
            <a:r>
              <a:rPr lang="en-US" sz="12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Sachan</a:t>
            </a:r>
            <a:r>
              <a:rPr lang="en-US" sz="12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S., Singh P. Charging infrastructure planning for electric vehicle in India: Present status and future challenges, Regional Sustainability, Volume 3, 2022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Zähringer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M.,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Zohm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F. &amp;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Peteranderl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 Megawatt Charging for Battery-electric Trucks in Long-haul Transport. ATZ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Worldw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125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36–41 (2023)</a:t>
            </a:r>
            <a:endParaRPr sz="1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2000" b="1" u="sng"/>
              <a:t>Megawatt Chargers</a:t>
            </a:r>
            <a:endParaRPr sz="2000" b="1" u="sng"/>
          </a:p>
        </p:txBody>
      </p:sp>
      <p:sp>
        <p:nvSpPr>
          <p:cNvPr id="670" name="Google Shape;670;p29"/>
          <p:cNvSpPr txBox="1">
            <a:spLocks noGrp="1"/>
          </p:cNvSpPr>
          <p:nvPr>
            <p:ph type="body" idx="1"/>
          </p:nvPr>
        </p:nvSpPr>
        <p:spPr>
          <a:xfrm>
            <a:off x="457200" y="1260892"/>
            <a:ext cx="60241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 dirty="0"/>
              <a:t>Here are the key details related to Megawatt charging - </a:t>
            </a:r>
            <a:endParaRPr dirty="0"/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 b="1" dirty="0"/>
              <a:t>Charging Power</a:t>
            </a:r>
            <a:endParaRPr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 dirty="0"/>
              <a:t>Delivers up to </a:t>
            </a:r>
            <a:r>
              <a:rPr lang="en-GB" sz="1600" b="1" dirty="0"/>
              <a:t>3.75 MW </a:t>
            </a:r>
            <a:r>
              <a:rPr lang="en-GB" sz="1600" dirty="0"/>
              <a:t>of charging power theoretically</a:t>
            </a: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 dirty="0"/>
              <a:t>Extremely fast charging of heavy-duty electric vehicles</a:t>
            </a:r>
            <a:endParaRPr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 dirty="0"/>
              <a:t>Standard Combined Charging System (CCS) offers around </a:t>
            </a:r>
            <a:r>
              <a:rPr lang="en-GB" sz="1600" b="1" dirty="0"/>
              <a:t>350 kW </a:t>
            </a:r>
            <a:r>
              <a:rPr lang="en-GB" sz="1600" dirty="0"/>
              <a:t>of power</a:t>
            </a: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 b="1" dirty="0"/>
              <a:t>Impact on Downtime</a:t>
            </a:r>
            <a:endParaRPr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 dirty="0"/>
              <a:t>When charging with </a:t>
            </a:r>
            <a:r>
              <a:rPr lang="en-GB" sz="1600" b="1" dirty="0"/>
              <a:t>700 kW</a:t>
            </a:r>
            <a:r>
              <a:rPr lang="en-GB" sz="1600" dirty="0"/>
              <a:t> using MCS, time losses compared to CCS can be reduced to less than </a:t>
            </a:r>
            <a:r>
              <a:rPr lang="en-GB" sz="1600" b="1" dirty="0"/>
              <a:t>20 minutes</a:t>
            </a:r>
            <a:r>
              <a:rPr lang="en-GB" sz="1600" dirty="0"/>
              <a:t>. </a:t>
            </a: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 dirty="0"/>
              <a:t>With further battery and charging technology improvements, the time loss could decrease to an average of less than </a:t>
            </a:r>
            <a:r>
              <a:rPr lang="en-GB" sz="1600" b="1" dirty="0"/>
              <a:t>10 minutes </a:t>
            </a:r>
            <a:r>
              <a:rPr lang="en-GB" sz="1600" dirty="0"/>
              <a:t>per charging session.</a:t>
            </a:r>
            <a:endParaRPr dirty="0"/>
          </a:p>
        </p:txBody>
      </p:sp>
      <p:sp>
        <p:nvSpPr>
          <p:cNvPr id="671" name="Google Shape;671;p2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672" name="Google Shape;672;p29"/>
          <p:cNvSpPr txBox="1"/>
          <p:nvPr/>
        </p:nvSpPr>
        <p:spPr>
          <a:xfrm>
            <a:off x="1524000" y="5900533"/>
            <a:ext cx="671135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Source: </a:t>
            </a:r>
            <a:r>
              <a:rPr lang="en-US" sz="12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Sachan</a:t>
            </a:r>
            <a:r>
              <a:rPr lang="en-US" sz="12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S., Singh P. Charging infrastructure planning for electric vehicle in India: Present status and future challenges, Regional Sustainability, Volume 3, 2022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Zähringer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M.,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Zohm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F. &amp;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Peteranderl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 Megawatt Charging for Battery-electric Trucks in Long-haul Transport. ATZ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Worldw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125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36–41 (2023)</a:t>
            </a:r>
            <a:endParaRPr sz="1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12FDB-8E7F-EF51-F732-ED7167F88A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AD60A21-D300-43A6-9687-30B06B7724F9}" type="datetime5">
              <a:rPr lang="en-US" smtClean="0"/>
              <a:t>18-Nov-25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AECCC1-5253-E4F0-F0D7-E762BA1C8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08D438-2FD9-EAB2-23B9-34F00C64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8D232-ABB5-FA02-4C61-6A8793BB8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749" y="1041534"/>
            <a:ext cx="2671493" cy="15002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8465D-D942-7B27-1A29-387C6886F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986070"/>
            <a:ext cx="8229600" cy="80513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b="1" dirty="0"/>
              <a:t>Caption: </a:t>
            </a:r>
            <a:r>
              <a:rPr lang="en-US" sz="1400" dirty="0"/>
              <a:t>Time loss of BETs in </a:t>
            </a:r>
            <a:r>
              <a:rPr lang="en-US" sz="1400" dirty="0" err="1"/>
              <a:t>longhaul</a:t>
            </a:r>
            <a:r>
              <a:rPr lang="en-US" sz="1400" dirty="0"/>
              <a:t> transport compared to ICETs when using the public charging infrastructure accord </a:t>
            </a:r>
            <a:r>
              <a:rPr lang="en-US" sz="1400" dirty="0" err="1"/>
              <a:t>ing</a:t>
            </a:r>
            <a:r>
              <a:rPr lang="en-US" sz="1400" dirty="0"/>
              <a:t> to the expansion plan “Master Plan Charging Infrastructure” (© MAN, TUM) 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0C896-032E-FF75-ACC9-E91407D6B5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46F59-BAB7-0CE3-E09E-B2BBB839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34" y="715273"/>
            <a:ext cx="8229601" cy="417789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ED239-6195-2691-E16E-9A75A596A06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CA0F955-E6B7-4B66-81ED-CB4CF420135B}" type="datetime5">
              <a:rPr lang="en-US" smtClean="0"/>
              <a:t>18-Nov-25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2501A-8337-F042-3CA4-2FD4B2FCE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53BAB-94C7-FC93-5A68-C016A558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  <p:sp>
        <p:nvSpPr>
          <p:cNvPr id="9" name="Google Shape;672;p29">
            <a:extLst>
              <a:ext uri="{FF2B5EF4-FFF2-40B4-BE49-F238E27FC236}">
                <a16:creationId xmlns:a16="http://schemas.microsoft.com/office/drawing/2014/main" id="{1635B776-C860-509F-D59F-C1152A56ED63}"/>
              </a:ext>
            </a:extLst>
          </p:cNvPr>
          <p:cNvSpPr txBox="1"/>
          <p:nvPr/>
        </p:nvSpPr>
        <p:spPr>
          <a:xfrm>
            <a:off x="1524000" y="6259852"/>
            <a:ext cx="67113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Source:</a:t>
            </a:r>
            <a:r>
              <a:rPr lang="en-GB" sz="12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Zähringer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M.,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Zohm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F. &amp;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Peteranderl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 Megawatt Charging for Battery-electric Trucks in Long-haul Transport. ATZ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Worldw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125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36–41 (2023)</a:t>
            </a:r>
            <a:endParaRPr sz="1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381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ED94-1318-510E-F42D-17BD6F9F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60336"/>
            <a:ext cx="7269192" cy="1143000"/>
          </a:xfrm>
        </p:spPr>
        <p:txBody>
          <a:bodyPr>
            <a:normAutofit/>
          </a:bodyPr>
          <a:lstStyle/>
          <a:p>
            <a:pPr algn="l"/>
            <a:r>
              <a:rPr lang="en-US" sz="2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 2: Impact of EV charging on the grid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62459-4DAC-F686-E2E0-6CC971DBF6B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A82882-5FA8-4253-8873-BEEBE6A7C47F}" type="datetime5">
              <a:rPr lang="en-US" smtClean="0"/>
              <a:t>18-Nov-25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01DC1-2297-0421-FBCE-2F41A6B94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D511FF-2211-7C77-9A14-A6DF5414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D2BB57-7DED-7FCF-03DD-73F06BCE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C4D80-1075-FCEB-4359-B21CA6A75CFF}"/>
              </a:ext>
            </a:extLst>
          </p:cNvPr>
          <p:cNvSpPr txBox="1"/>
          <p:nvPr/>
        </p:nvSpPr>
        <p:spPr>
          <a:xfrm>
            <a:off x="457200" y="1532033"/>
            <a:ext cx="85775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Undesired voltage profile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(voltage drop, voltage unbalance etc.),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loss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(demand-generation mismatch),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 issues (unstable frequency and harmonic distortion etc.),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Rural or remote areas - Limited grid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  <a:p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Grid Impact mitigation strategy:</a:t>
            </a:r>
          </a:p>
          <a:p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PV-ES-Charger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PV-ES-Charger sizing strategy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4219B-7DEC-BCE8-A4E6-40D4BCD40155}"/>
              </a:ext>
            </a:extLst>
          </p:cNvPr>
          <p:cNvSpPr txBox="1"/>
          <p:nvPr/>
        </p:nvSpPr>
        <p:spPr>
          <a:xfrm>
            <a:off x="1782792" y="6033185"/>
            <a:ext cx="585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Source: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Zhu, X., Mishra, P., Mather, B., Zhang, M., &amp;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Meintz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(2023). Grid impact analysis and mitigation of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-route charging stations for heavy-duty electric vehicles. IEEE Open Access Journal of Power and Energy, 10, 141-150.</a:t>
            </a:r>
            <a:endParaRPr lang="en-I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32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3200" b="1" u="sng" dirty="0"/>
              <a:t>Heavy duty EV structure</a:t>
            </a:r>
            <a:endParaRPr sz="3200" b="1" u="sng" dirty="0"/>
          </a:p>
        </p:txBody>
      </p:sp>
      <p:sp>
        <p:nvSpPr>
          <p:cNvPr id="95" name="Google Shape;95;p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96" name="Google Shape;96;p2" descr="truck struc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60098" y="1331929"/>
            <a:ext cx="7023803" cy="452596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97" name="Google Shape;97;p2"/>
          <p:cNvSpPr txBox="1"/>
          <p:nvPr/>
        </p:nvSpPr>
        <p:spPr>
          <a:xfrm>
            <a:off x="2928926" y="6215082"/>
            <a:ext cx="47863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westruck.com, access date: 29/09/2024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25B70-6B64-5ABB-3543-9775BEE320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1B10021-9212-4456-8C83-885B09FA6950}" type="datetime5">
              <a:rPr lang="en-US" smtClean="0"/>
              <a:t>18-Nov-25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C22F2-3154-F52E-336E-1C68F47F8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F1140-408B-4921-263D-C5D2EEE90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AF525-A67D-8CD6-C57B-7CCE66623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121" y="1156167"/>
            <a:ext cx="8433758" cy="4255417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IN" sz="1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PV-ES-Charger solution:</a:t>
            </a:r>
          </a:p>
          <a:p>
            <a:pPr>
              <a:buAutoNum type="arabicPeriod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Reactive Power Support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Boosts voltage </a:t>
            </a:r>
          </a:p>
          <a:p>
            <a:pPr marL="114300" indent="0"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ineffective under high charging load; </a:t>
            </a:r>
          </a:p>
          <a:p>
            <a:pPr marL="114300" indent="0"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needs on-site generation. </a:t>
            </a:r>
          </a:p>
          <a:p>
            <a:pPr marL="114300" indent="0">
              <a:buNone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PV + Energy Storage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Balances load; </a:t>
            </a:r>
          </a:p>
          <a:p>
            <a:pPr marL="114300" indent="0"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 excess PV power and supports </a:t>
            </a:r>
          </a:p>
          <a:p>
            <a:pPr marL="114300" indent="0"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during low PV generation. </a:t>
            </a:r>
          </a:p>
          <a:p>
            <a:pPr marL="114300" indent="0">
              <a:buNone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Challenges: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14300" indent="0"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Cloudy days: PV and load misaligned. </a:t>
            </a:r>
          </a:p>
          <a:p>
            <a:pPr marL="114300" indent="0"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Sunny days: Excess PV raises voltage. </a:t>
            </a:r>
          </a:p>
          <a:p>
            <a:pPr marL="114300" indent="0">
              <a:buNone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Design: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Optimize PV, storage, and inverter sizes for stability and efficiency. </a:t>
            </a:r>
          </a:p>
          <a:p>
            <a:pPr marL="114300" indent="0">
              <a:buNone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IN" sz="18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DB9D5-1FE5-32CC-7742-21663B67FA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A82882-5FA8-4253-8873-BEEBE6A7C47F}" type="datetime5">
              <a:rPr lang="en-US" smtClean="0"/>
              <a:t>18-Nov-25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D72FB-B6E2-6EE2-DA03-8443E9762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40793-5D9C-7BB9-47DE-4B3FD7E0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955248-DE87-4198-5803-56A2C2E6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63F64-14FD-B7E7-10B0-AFC76B4EC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574" y="1086088"/>
            <a:ext cx="3960355" cy="33133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2803F4-BCAF-B483-FF7C-9BF0F251456A}"/>
              </a:ext>
            </a:extLst>
          </p:cNvPr>
          <p:cNvSpPr txBox="1"/>
          <p:nvPr/>
        </p:nvSpPr>
        <p:spPr>
          <a:xfrm>
            <a:off x="1782792" y="6033185"/>
            <a:ext cx="585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Source: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Zhu, X., Mishra, P., Mather, B., Zhang, M., &amp;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Meintz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(2023). Grid impact analysis and mitigation of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-route charging stations for heavy-duty electric vehicles. IEEE Open Access Journal of Power and Energy, 10, 141-150.</a:t>
            </a:r>
            <a:endParaRPr lang="en-I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62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E2363-4653-E772-D282-134193616B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A82882-5FA8-4253-8873-BEEBE6A7C47F}" type="datetime5">
              <a:rPr lang="en-US" smtClean="0"/>
              <a:t>18-Nov-25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CA742-5EBB-4B79-8203-CFB4E7CB05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C3A1E-E4A8-76AD-640C-BEE75267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AE6ED-A96D-519C-C08D-5730EDD1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C51A99-CC6C-1BEC-2282-532C1C95F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1397" y="770626"/>
            <a:ext cx="4442603" cy="6087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D1151A-39DA-E44F-5168-B82E05EF80F2}"/>
              </a:ext>
            </a:extLst>
          </p:cNvPr>
          <p:cNvSpPr txBox="1"/>
          <p:nvPr/>
        </p:nvSpPr>
        <p:spPr>
          <a:xfrm>
            <a:off x="586597" y="845668"/>
            <a:ext cx="4114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IN" sz="1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PV-ES-Charger sizing strategy: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Objectives</a:t>
            </a:r>
          </a:p>
          <a:p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 System Voltage Stability</a:t>
            </a: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💰 Minimize Total Capital Cost</a:t>
            </a:r>
          </a:p>
          <a:p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 Methodology</a:t>
            </a:r>
          </a:p>
          <a:p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🧮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Voltage Load Sensitivity Matrix (VLSM): Predict voltage changes due to power variations.</a:t>
            </a:r>
          </a:p>
          <a:p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⚡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Real/Reactive Power Calculation: Ensure system voltage aligns with reference values under peak load.</a:t>
            </a: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🔧 Component Sizing: Optimize PV, Energy Storage (ES), and Charger sizes for cost efficiency.</a:t>
            </a:r>
          </a:p>
          <a:p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Storage (ES) Role</a:t>
            </a:r>
          </a:p>
          <a:p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🔋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 Excess PV Power:</a:t>
            </a: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Supplies power during low PV generation.</a:t>
            </a: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Sized by Interaction:</a:t>
            </a:r>
          </a:p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 PV Generation &amp; Charging Load Profiles.</a:t>
            </a:r>
          </a:p>
          <a:p>
            <a:endParaRPr lang="en-IN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81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5BBAB-1F3B-001D-7D7A-AF9C0AD76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931" y="937406"/>
            <a:ext cx="4823012" cy="491130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Optimization Insights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📈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Coefficients (α &amp; β):</a:t>
            </a: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 the </a:t>
            </a: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PV-ES relationship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through empirical data.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💵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Cost Function: Balances PV, ES, and Charger sizes for lowest cost.</a:t>
            </a:r>
          </a:p>
          <a:p>
            <a:pPr marL="114300" indent="0">
              <a:buNone/>
            </a:pPr>
            <a:r>
              <a:rPr lang="en-IN" sz="1800" b="1" u="sng" dirty="0"/>
              <a:t>Conclusion</a:t>
            </a:r>
            <a:endParaRPr lang="en-IN" sz="1600" b="1" u="sng" dirty="0"/>
          </a:p>
          <a:p>
            <a:endParaRPr lang="en-IN" sz="1600" dirty="0"/>
          </a:p>
          <a:p>
            <a:pPr marL="114300" indent="0">
              <a:buNone/>
            </a:pPr>
            <a:r>
              <a:rPr lang="en-US" sz="1600" dirty="0"/>
              <a:t>Total Cost: Adopt if the total capital cost is competitive with alternatives.</a:t>
            </a:r>
          </a:p>
          <a:p>
            <a:pPr marL="114300" indent="0">
              <a:buNone/>
            </a:pPr>
            <a:r>
              <a:rPr lang="en-US" sz="1600" dirty="0"/>
              <a:t>Charger Cost: Favor adoption if </a:t>
            </a:r>
            <a:r>
              <a:rPr lang="en-US" sz="1600" dirty="0">
                <a:solidFill>
                  <a:srgbClr val="C00000"/>
                </a:solidFill>
              </a:rPr>
              <a:t>charger cost is comparable to or lower than PV-ES system cost</a:t>
            </a:r>
            <a:r>
              <a:rPr lang="en-US" sz="1600" dirty="0"/>
              <a:t>.</a:t>
            </a:r>
          </a:p>
          <a:p>
            <a:pPr marL="114300" indent="0">
              <a:buNone/>
            </a:pPr>
            <a:endParaRPr lang="en-IN" sz="16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8C7E6-2BC4-35AF-D2B4-FB60BE4B12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A82882-5FA8-4253-8873-BEEBE6A7C47F}" type="datetime5">
              <a:rPr lang="en-US" smtClean="0"/>
              <a:t>18-Nov-25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DDD79-3D75-0924-8632-E586A6013C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1A3A5-C500-55E9-3D05-65ED773B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15D9B-007B-7819-DCF9-337147C8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4280B-9B11-B385-801D-8CCCE936B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0212" y="731835"/>
            <a:ext cx="3863788" cy="61261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89FD2A-0B9B-D158-F239-2B5454D3A14E}"/>
              </a:ext>
            </a:extLst>
          </p:cNvPr>
          <p:cNvSpPr txBox="1"/>
          <p:nvPr/>
        </p:nvSpPr>
        <p:spPr>
          <a:xfrm>
            <a:off x="1443485" y="6020961"/>
            <a:ext cx="3738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Source:</a:t>
            </a:r>
            <a:r>
              <a:rPr lang="en-US" sz="120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Zhu X., Mishra P., Mather B., Zhang M.,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Meintz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A. (2023). Grid impact analysis and mitigation of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-route charging stations for heavy-duty electric vehicles.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Open Access Journal of Power and Energy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141-150.</a:t>
            </a:r>
            <a:endParaRPr lang="en-I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90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2"/>
          <p:cNvSpPr txBox="1">
            <a:spLocks noGrp="1"/>
          </p:cNvSpPr>
          <p:nvPr>
            <p:ph type="title"/>
          </p:nvPr>
        </p:nvSpPr>
        <p:spPr>
          <a:xfrm>
            <a:off x="457200" y="27345"/>
            <a:ext cx="8229600" cy="43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2000" b="1" u="sng" dirty="0"/>
              <a:t>References</a:t>
            </a:r>
            <a:endParaRPr sz="2000" b="1" u="sng" dirty="0"/>
          </a:p>
        </p:txBody>
      </p:sp>
      <p:sp>
        <p:nvSpPr>
          <p:cNvPr id="692" name="Google Shape;692;p32"/>
          <p:cNvSpPr txBox="1">
            <a:spLocks noGrp="1"/>
          </p:cNvSpPr>
          <p:nvPr>
            <p:ph type="body" idx="1"/>
          </p:nvPr>
        </p:nvSpPr>
        <p:spPr>
          <a:xfrm>
            <a:off x="497457" y="451966"/>
            <a:ext cx="8229600" cy="5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US" sz="1400" i="1" dirty="0"/>
              <a:t>NITI Aayog (2021). Report 1: Fundamentals of electric vehicle charging technology and its grid integration. NITI </a:t>
            </a:r>
            <a:r>
              <a:rPr lang="en-US" sz="1400" i="1" dirty="0" err="1"/>
              <a:t>aayog</a:t>
            </a:r>
            <a:r>
              <a:rPr lang="en-US" sz="1400" i="1" dirty="0"/>
              <a:t> India </a:t>
            </a:r>
            <a:endParaRPr lang="en-GB" sz="1400" dirty="0">
              <a:solidFill>
                <a:schemeClr val="hlink"/>
              </a:solidFill>
              <a:hlinkClick r:id="rId3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GB" sz="1400" i="1" u="sng" dirty="0">
                <a:solidFill>
                  <a:schemeClr val="hlink"/>
                </a:solidFill>
                <a:hlinkClick r:id="rId3"/>
              </a:rPr>
              <a:t>https://coachbuildersindia.com/commercial-vehicle-battery-swapping-sun-mobility/</a:t>
            </a:r>
            <a:r>
              <a:rPr lang="en-GB" sz="1400" i="1" dirty="0"/>
              <a:t> Access date: 29/09/2024</a:t>
            </a:r>
            <a:endParaRPr sz="14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GB" sz="1400" i="1" dirty="0" err="1"/>
              <a:t>Lajunen</a:t>
            </a:r>
            <a:r>
              <a:rPr lang="en-GB" sz="1400" i="1" dirty="0"/>
              <a:t>, A. (2018). Energy Consumption and Cost-Benefit Analysis of Hybrid and Electric City Buses. Transportation Research Part C: Emerging Technologies, 94, 52-67</a:t>
            </a:r>
            <a:r>
              <a:rPr lang="en-GB" sz="1400" dirty="0"/>
              <a:t>.</a:t>
            </a:r>
            <a:endParaRPr sz="14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GB" sz="1400" i="1" dirty="0" err="1"/>
              <a:t>Moultak</a:t>
            </a:r>
            <a:r>
              <a:rPr lang="en-GB" sz="1400" i="1" dirty="0"/>
              <a:t>, M., </a:t>
            </a:r>
            <a:r>
              <a:rPr lang="en-GB" sz="1400" i="1" dirty="0" err="1"/>
              <a:t>Lutsey</a:t>
            </a:r>
            <a:r>
              <a:rPr lang="en-GB" sz="1400" i="1" dirty="0"/>
              <a:t>, N., &amp; Hall, D. (2017). Transitioning to Zero-Emission Heavy-Duty Freight Vehicles. ICCT Report</a:t>
            </a:r>
            <a:endParaRPr sz="14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GB" sz="1400" i="1" dirty="0"/>
              <a:t>Zheng, Y., </a:t>
            </a:r>
            <a:r>
              <a:rPr lang="en-GB" sz="1400" i="1" dirty="0" err="1"/>
              <a:t>Mehndiratta</a:t>
            </a:r>
            <a:r>
              <a:rPr lang="en-GB" sz="1400" i="1" dirty="0"/>
              <a:t>, S., Guo, J., &amp; Liu, Z. (2015). Strategic Planning of Electric Buses in Large Cities. Energy Journal, 88, 584-594</a:t>
            </a:r>
            <a:r>
              <a:rPr lang="en-GB" sz="1400" dirty="0"/>
              <a:t>.</a:t>
            </a: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IN" sz="1400" dirty="0"/>
              <a:t>Shams </a:t>
            </a:r>
            <a:r>
              <a:rPr lang="en-IN" sz="1400" dirty="0" err="1"/>
              <a:t>Ashkezari</a:t>
            </a:r>
            <a:r>
              <a:rPr lang="en-IN" sz="1400" dirty="0"/>
              <a:t> L., </a:t>
            </a:r>
            <a:r>
              <a:rPr lang="en-IN" sz="1400" dirty="0" err="1"/>
              <a:t>Kaleybar</a:t>
            </a:r>
            <a:r>
              <a:rPr lang="en-IN" sz="1400" dirty="0"/>
              <a:t> H.J., Brenna, M., 2024. Electric bus charging infrastructures: Technologies, standards, and configurations. IEEE Access 12, 80505–80528.</a:t>
            </a: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GB" sz="1400" i="1" dirty="0"/>
              <a:t>Tata Motors (2023). Electric Mobility Solutions. Tata Motors Technical Papers</a:t>
            </a:r>
            <a:endParaRPr sz="14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GB" sz="1400" dirty="0"/>
              <a:t>V</a:t>
            </a:r>
            <a:r>
              <a:rPr lang="en-GB" sz="1400" i="1" dirty="0"/>
              <a:t>olvo Trucks (2021). Electric Truck Solutions for a Sustainable Future. Volvo Technical Report</a:t>
            </a:r>
            <a:endParaRPr sz="1400" i="1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GB" sz="1400" i="1" dirty="0"/>
              <a:t>BYD Auto Co. Ltd. (2021). BYD 8TT Electric Truck. Retrieved from: </a:t>
            </a:r>
            <a:r>
              <a:rPr lang="en-GB" sz="1400" i="1" u="sng" dirty="0">
                <a:solidFill>
                  <a:schemeClr val="hlink"/>
                </a:solidFill>
                <a:hlinkClick r:id="rId4"/>
              </a:rPr>
              <a:t>https://en.byd.com/truck</a:t>
            </a:r>
            <a:r>
              <a:rPr lang="en-GB" sz="1400" i="1" dirty="0"/>
              <a:t> Access date: 29/09/2024</a:t>
            </a:r>
            <a:endParaRPr sz="1400" i="1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GB" sz="1400" i="1" dirty="0"/>
              <a:t>Tata Motors. (2022). Tata Ultra Electric Bus Specifications. Retrieved from: </a:t>
            </a:r>
            <a:r>
              <a:rPr lang="en-GB" sz="1400" i="1" u="sng" dirty="0">
                <a:solidFill>
                  <a:schemeClr val="hlink"/>
                </a:solidFill>
                <a:hlinkClick r:id="rId5"/>
              </a:rPr>
              <a:t>https://www.tatamotors.com</a:t>
            </a:r>
            <a:r>
              <a:rPr lang="en-GB" sz="1400" i="1" dirty="0"/>
              <a:t> Access date: 30/09/2024</a:t>
            </a:r>
            <a:endParaRPr sz="1400" i="1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GB" sz="1400" i="1" dirty="0"/>
              <a:t>Volvo Buses. (2021). Volvo 7900 Electric Specifications. Retrieved from: </a:t>
            </a:r>
            <a:r>
              <a:rPr lang="en-GB" sz="1400" i="1" u="sng" dirty="0">
                <a:solidFill>
                  <a:schemeClr val="hlink"/>
                </a:solidFill>
                <a:hlinkClick r:id="rId6"/>
              </a:rPr>
              <a:t>https://www.volvobuses.com</a:t>
            </a:r>
            <a:r>
              <a:rPr lang="en-GB" sz="1400" i="1" dirty="0"/>
              <a:t> Access date: 30/09/2024</a:t>
            </a: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US" sz="1400" i="1" dirty="0"/>
              <a:t>Zhu, X., Mishra, P., Mather, B., Zhang, M., &amp; </a:t>
            </a:r>
            <a:r>
              <a:rPr lang="en-US" sz="1400" i="1" dirty="0" err="1"/>
              <a:t>Meintz</a:t>
            </a:r>
            <a:r>
              <a:rPr lang="en-US" sz="1400" i="1" dirty="0"/>
              <a:t>, A. (2023). Grid impact analysis and mitigation of </a:t>
            </a:r>
            <a:r>
              <a:rPr lang="en-US" sz="1400" i="1" dirty="0" err="1"/>
              <a:t>en</a:t>
            </a:r>
            <a:r>
              <a:rPr lang="en-US" sz="1400" i="1" dirty="0"/>
              <a:t>-route charging stations for heavy-duty electric vehicles. IEEE Open Access Journal of Power and Energy, 10, 141-150.</a:t>
            </a: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n-US" sz="1400" i="1" dirty="0"/>
              <a:t>Yousuf A. K. M., Wang Z., Paranjape R., &amp; Tang Y. (2024). An in-depth exploration of electric vehicle charging station infrastructure: a comprehensive review of challenges, mitigation approaches, and optimization strategies. IEEE Access.</a:t>
            </a:r>
            <a:endParaRPr lang="en-IN" sz="1400" i="1" dirty="0"/>
          </a:p>
        </p:txBody>
      </p:sp>
      <p:sp>
        <p:nvSpPr>
          <p:cNvPr id="693" name="Google Shape;693;p3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53466-DA7E-6172-AB11-6E13E61E749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ADB2961-2FDE-4EA1-B7D0-687AF243584B}" type="datetime5">
              <a:rPr lang="en-US" smtClean="0"/>
              <a:t>18-Nov-25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body" idx="1"/>
          </p:nvPr>
        </p:nvSpPr>
        <p:spPr>
          <a:xfrm>
            <a:off x="357158" y="500042"/>
            <a:ext cx="8229600" cy="585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arenR" startAt="14"/>
            </a:pPr>
            <a:r>
              <a:rPr lang="en-GB" sz="1400" i="1" dirty="0"/>
              <a:t>Rivian Automotive. (2021). Amazon Electric Delivery Van</a:t>
            </a:r>
            <a:r>
              <a:rPr lang="en-GB" sz="1400" dirty="0"/>
              <a:t>. Retrieved from: </a:t>
            </a:r>
            <a:r>
              <a:rPr lang="en-GB" sz="1400" u="sng" dirty="0">
                <a:solidFill>
                  <a:schemeClr val="hlink"/>
                </a:solidFill>
                <a:hlinkClick r:id="rId3"/>
              </a:rPr>
              <a:t>https://rivian.com</a:t>
            </a:r>
            <a:r>
              <a:rPr lang="en-GB" sz="1400" i="1" dirty="0"/>
              <a:t> Access date: 30/09/2024</a:t>
            </a:r>
            <a:endParaRPr sz="1400" i="1" u="sng" dirty="0">
              <a:solidFill>
                <a:schemeClr val="hlink"/>
              </a:solidFill>
              <a:hlinkClick r:id="rId4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 startAt="14"/>
            </a:pPr>
            <a:r>
              <a:rPr lang="en-GB" sz="1400" i="1" u="sng" dirty="0">
                <a:solidFill>
                  <a:schemeClr val="hlink"/>
                </a:solidFill>
                <a:hlinkClick r:id="rId4"/>
              </a:rPr>
              <a:t>https://www.volvotrucks.com/en-en/trucks/electric/volvo-fh-electric.html</a:t>
            </a:r>
            <a:r>
              <a:rPr lang="en-GB" sz="1400" i="1" dirty="0"/>
              <a:t> Access date: 01/10/2024</a:t>
            </a:r>
            <a:endParaRPr sz="14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 startAt="14"/>
            </a:pPr>
            <a:r>
              <a:rPr lang="en-GB" sz="1400" i="1" u="sng" dirty="0">
                <a:solidFill>
                  <a:schemeClr val="hlink"/>
                </a:solidFill>
                <a:hlinkClick r:id="rId5"/>
              </a:rPr>
              <a:t>https://wagenclub.com/2023/07/olectra-meghaetron-electric-tipper-review-technical-india.html</a:t>
            </a:r>
            <a:r>
              <a:rPr lang="en-GB" sz="1400" i="1" dirty="0"/>
              <a:t> Access date: 01/10/2024</a:t>
            </a:r>
            <a:endParaRPr sz="14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 startAt="14"/>
            </a:pPr>
            <a:r>
              <a:rPr lang="en-GB" sz="1400" i="1" u="sng" dirty="0">
                <a:solidFill>
                  <a:schemeClr val="hlink"/>
                </a:solidFill>
                <a:hlinkClick r:id="rId6"/>
              </a:rPr>
              <a:t>https://www.itdp.in/wp-content/uploads/2022/10/Status-of-E-buses-in-India.pdf</a:t>
            </a:r>
            <a:r>
              <a:rPr lang="en-GB" sz="1400" i="1" dirty="0"/>
              <a:t> Access date: 02/10/2024</a:t>
            </a:r>
            <a:endParaRPr sz="14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 startAt="14"/>
            </a:pPr>
            <a:r>
              <a:rPr lang="en-GB" sz="1400" i="1" dirty="0"/>
              <a:t>Electric Buses in India: Government funding and policies driving growth, October 26, 2022. </a:t>
            </a:r>
            <a:r>
              <a:rPr lang="en-GB" sz="1400" i="1" u="sng" dirty="0">
                <a:solidFill>
                  <a:schemeClr val="hlink"/>
                </a:solidFill>
                <a:hlinkClick r:id="rId7"/>
              </a:rPr>
              <a:t>https://reglobal.org/electric-buses-in-india-government-funding-and-policies-driving-growth/</a:t>
            </a:r>
            <a:r>
              <a:rPr lang="en-GB" sz="1400" i="1" dirty="0"/>
              <a:t> Access date: 02/10/2024</a:t>
            </a:r>
            <a:endParaRPr sz="14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 startAt="14"/>
            </a:pPr>
            <a:r>
              <a:rPr lang="en-GB" sz="1400" i="1" dirty="0"/>
              <a:t>  </a:t>
            </a:r>
            <a:r>
              <a:rPr lang="en-GB" sz="1400" i="1" u="sng" dirty="0">
                <a:solidFill>
                  <a:schemeClr val="hlink"/>
                </a:solidFill>
                <a:hlinkClick r:id="rId8"/>
              </a:rPr>
              <a:t>https://www.rff.org/publications/reports/medium-and-heavy-duty-vehicle-electrification-challenges-policy-solutions-and-open-research-questions/</a:t>
            </a:r>
            <a:r>
              <a:rPr lang="en-GB" sz="1400" i="1" dirty="0"/>
              <a:t> Access date: 02/10/2024</a:t>
            </a:r>
            <a:endParaRPr sz="14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 startAt="14"/>
            </a:pPr>
            <a:r>
              <a:rPr lang="en-GB" sz="1400" i="1" dirty="0" err="1"/>
              <a:t>Sachan</a:t>
            </a:r>
            <a:r>
              <a:rPr lang="en-GB" sz="1400" i="1" dirty="0"/>
              <a:t> S., Singh P. Charging infrastructure planning for electric vehicle in India: Present status and future challenges, Regional Sustainability, Volume 3, 2022</a:t>
            </a:r>
            <a:endParaRPr sz="14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400" i="1" dirty="0"/>
              <a:t>       </a:t>
            </a:r>
            <a:r>
              <a:rPr lang="en-GB" sz="1400" i="1" u="sng" dirty="0">
                <a:solidFill>
                  <a:schemeClr val="hlink"/>
                </a:solidFill>
                <a:hlinkClick r:id="rId9"/>
              </a:rPr>
              <a:t>https://doi.org/10.1016/j.regsus.2022.11.008</a:t>
            </a:r>
            <a:endParaRPr lang="en-GB" sz="1400" i="1" u="sng" dirty="0">
              <a:solidFill>
                <a:schemeClr val="hlink"/>
              </a:solidFill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arenR" startAt="21"/>
            </a:pPr>
            <a:r>
              <a:rPr lang="en-GB" sz="1400" i="1" dirty="0" err="1"/>
              <a:t>Zähringer</a:t>
            </a:r>
            <a:r>
              <a:rPr lang="en-GB" sz="1400" i="1" dirty="0"/>
              <a:t>, M., </a:t>
            </a:r>
            <a:r>
              <a:rPr lang="en-GB" sz="1400" i="1" dirty="0" err="1"/>
              <a:t>Zohm</a:t>
            </a:r>
            <a:r>
              <a:rPr lang="en-GB" sz="1400" i="1" dirty="0"/>
              <a:t>, F. &amp; </a:t>
            </a:r>
            <a:r>
              <a:rPr lang="en-GB" sz="1400" i="1" dirty="0" err="1"/>
              <a:t>Peteranderl</a:t>
            </a:r>
            <a:r>
              <a:rPr lang="en-GB" sz="1400" i="1" dirty="0"/>
              <a:t>, C. Megawatt Charging for Battery-electric Trucks in Long-haul Transport. ATZ </a:t>
            </a:r>
            <a:r>
              <a:rPr lang="en-GB" sz="1400" i="1" dirty="0" err="1"/>
              <a:t>Worldw</a:t>
            </a:r>
            <a:r>
              <a:rPr lang="en-GB" sz="1400" i="1" dirty="0"/>
              <a:t> </a:t>
            </a:r>
            <a:r>
              <a:rPr lang="en-GB" sz="1400" b="1" i="1" dirty="0"/>
              <a:t>125</a:t>
            </a:r>
            <a:r>
              <a:rPr lang="en-GB" sz="1400" i="1" dirty="0"/>
              <a:t>, 36–41 (2023) </a:t>
            </a:r>
            <a:r>
              <a:rPr lang="en-GB" sz="1400" i="1" u="sng" dirty="0">
                <a:solidFill>
                  <a:schemeClr val="hlink"/>
                </a:solidFill>
                <a:hlinkClick r:id="rId10"/>
              </a:rPr>
              <a:t>https://doi.org/10.1007/s38311-023-1504-0</a:t>
            </a:r>
            <a:endParaRPr lang="en-GB" sz="1400" i="1" u="sng" dirty="0">
              <a:solidFill>
                <a:schemeClr val="hlink"/>
              </a:solidFill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arenR" startAt="21"/>
            </a:pPr>
            <a:r>
              <a:rPr lang="en-GB" sz="1400" i="1" dirty="0"/>
              <a:t>Sugihara C., Hardman S., </a:t>
            </a:r>
            <a:r>
              <a:rPr lang="en-GB" sz="1400" i="1" dirty="0" err="1"/>
              <a:t>Kurani</a:t>
            </a:r>
            <a:r>
              <a:rPr lang="en-GB" sz="1400" i="1" dirty="0"/>
              <a:t> K. Social, technological, and economic barriers to heavy-duty truck electrification, Research in Transportation Business &amp; Management, Volume 51, 2023 </a:t>
            </a:r>
            <a:r>
              <a:rPr lang="en-GB" sz="1400" i="1" u="sng" dirty="0">
                <a:solidFill>
                  <a:schemeClr val="hlink"/>
                </a:solidFill>
                <a:hlinkClick r:id="rId11"/>
              </a:rPr>
              <a:t>https://doi.org/10.1016/j.rtbm.2023.101064</a:t>
            </a:r>
            <a:endParaRPr lang="en-GB" sz="1400" i="1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arenR" startAt="21"/>
            </a:pPr>
            <a:r>
              <a:rPr lang="en-GB" sz="1400" i="1" u="sng" dirty="0">
                <a:solidFill>
                  <a:schemeClr val="hlink"/>
                </a:solidFill>
                <a:hlinkClick r:id="rId12"/>
              </a:rPr>
              <a:t>https://pmedrive.heavyindustries.gov.in/docs/policy_document/257594.pdf</a:t>
            </a:r>
            <a:r>
              <a:rPr lang="en-GB" sz="1400" i="1" dirty="0"/>
              <a:t> Access date: 09/10/2024</a:t>
            </a:r>
            <a:endParaRPr sz="1400"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400" i="1" dirty="0"/>
          </a:p>
        </p:txBody>
      </p:sp>
      <p:sp>
        <p:nvSpPr>
          <p:cNvPr id="699" name="Google Shape;699;p3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99342-BFAC-E5B4-B226-52166E50E47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B19F745-DD36-4D2B-8A12-F5B348C3EF7B}" type="datetime5">
              <a:rPr lang="en-US" smtClean="0"/>
              <a:t>18-Nov-25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sp>
        <p:nvSpPr>
          <p:cNvPr id="712" name="Google Shape;712;p35"/>
          <p:cNvSpPr/>
          <p:nvPr/>
        </p:nvSpPr>
        <p:spPr>
          <a:xfrm>
            <a:off x="3008427" y="2719984"/>
            <a:ext cx="3206647" cy="92333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5400" b="1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D7A04-485D-6E1A-CBA1-3DCF29F12EA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A4EF88-9928-4BF6-AED9-497DED9BC0F9}" type="datetime5">
              <a:rPr lang="en-US" smtClean="0"/>
              <a:t>18-Nov-25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86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3200" b="1" u="sng" dirty="0"/>
              <a:t>Types of EV charging</a:t>
            </a:r>
            <a:endParaRPr sz="3200" b="1" u="sng" dirty="0"/>
          </a:p>
        </p:txBody>
      </p:sp>
      <p:grpSp>
        <p:nvGrpSpPr>
          <p:cNvPr id="103" name="Google Shape;103;p3"/>
          <p:cNvGrpSpPr/>
          <p:nvPr/>
        </p:nvGrpSpPr>
        <p:grpSpPr>
          <a:xfrm>
            <a:off x="218735" y="1567056"/>
            <a:ext cx="8706531" cy="4581145"/>
            <a:chOff x="4452" y="352633"/>
            <a:chExt cx="8706531" cy="4581145"/>
          </a:xfrm>
        </p:grpSpPr>
        <p:sp>
          <p:nvSpPr>
            <p:cNvPr id="104" name="Google Shape;104;p3"/>
            <p:cNvSpPr/>
            <p:nvPr/>
          </p:nvSpPr>
          <p:spPr>
            <a:xfrm>
              <a:off x="4452" y="352633"/>
              <a:ext cx="1516611" cy="103996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9EAFF"/>
                </a:gs>
                <a:gs pos="35000">
                  <a:srgbClr val="B8F1FF"/>
                </a:gs>
                <a:gs pos="100000">
                  <a:srgbClr val="E2FBFF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34911" y="383092"/>
              <a:ext cx="1455693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Based on power flow</a:t>
              </a:r>
              <a:endParaRPr dirty="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56113" y="1392593"/>
              <a:ext cx="151661" cy="660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07774" y="1533028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 txBox="1"/>
            <p:nvPr/>
          </p:nvSpPr>
          <p:spPr>
            <a:xfrm>
              <a:off x="338233" y="1563487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15225" rIns="22850" bIns="152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Conductive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-GB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On-board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-GB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Off-board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56113" y="1392593"/>
              <a:ext cx="151661" cy="18408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07774" y="2713423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9C8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338233" y="2743882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15225" rIns="22850" bIns="152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Wireless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-GB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Inductive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-GB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Capacitive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56113" y="1392593"/>
              <a:ext cx="151661" cy="302120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07774" y="3893818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8CD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338233" y="3924277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19050" rIns="28575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Battery swapping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801932" y="352633"/>
              <a:ext cx="1516611" cy="103996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3FFC9"/>
                </a:gs>
                <a:gs pos="35000">
                  <a:srgbClr val="B4FFD8"/>
                </a:gs>
                <a:gs pos="100000">
                  <a:srgbClr val="E0FFEE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1832391" y="383092"/>
              <a:ext cx="1455693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Based on use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3593" y="1392593"/>
              <a:ext cx="151661" cy="660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105254" y="1533028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7D2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2135713" y="1563487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19050" rIns="28575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Public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953593" y="1392593"/>
              <a:ext cx="151661" cy="18408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105254" y="2713423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7D6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2135713" y="2743882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19050" rIns="28575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Private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953593" y="1392593"/>
              <a:ext cx="151661" cy="302120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105254" y="3893818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6DA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2135713" y="3924277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19050" rIns="28575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Semi-public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599412" y="352633"/>
              <a:ext cx="1516611" cy="103996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9FF8D"/>
                </a:gs>
                <a:gs pos="35000">
                  <a:srgbClr val="B9FFB0"/>
                </a:gs>
                <a:gs pos="100000">
                  <a:srgbClr val="E1FFDD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3629871" y="383092"/>
              <a:ext cx="1455693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Based on connector type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751073" y="1392593"/>
              <a:ext cx="151661" cy="660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902734" y="1533028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5FDF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3933193" y="1563487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15225" rIns="22850" bIns="152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 charging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-GB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 1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-GB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 2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-GB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CCS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51073" y="1392593"/>
              <a:ext cx="151661" cy="18408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2734" y="2713423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83E3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3933193" y="2743882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15225" rIns="22850" bIns="152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DC charging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-GB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CHAdeMo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-GB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CCS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-GB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Tesla superchargers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396892" y="352633"/>
              <a:ext cx="1516611" cy="103996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FF88"/>
                </a:gs>
                <a:gs pos="35000">
                  <a:srgbClr val="FFFFAB"/>
                </a:gs>
                <a:gs pos="100000">
                  <a:srgbClr val="FFFFDC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5427351" y="383092"/>
              <a:ext cx="1455693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Based on process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548553" y="1392593"/>
              <a:ext cx="151661" cy="660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700214" y="1533028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ABE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5730673" y="1563487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19050" rIns="28575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Unidirectional</a:t>
              </a:r>
              <a:endParaRPr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548553" y="1392593"/>
              <a:ext cx="151661" cy="18408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700214" y="2713423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D3E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 txBox="1"/>
            <p:nvPr/>
          </p:nvSpPr>
          <p:spPr>
            <a:xfrm>
              <a:off x="5730673" y="2743882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19050" rIns="28575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Bi-directional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194372" y="352633"/>
              <a:ext cx="1516611" cy="103996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BB82"/>
                </a:gs>
                <a:gs pos="35000">
                  <a:srgbClr val="FFCFA8"/>
                </a:gs>
                <a:gs pos="100000">
                  <a:srgbClr val="FFEBD9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7224831" y="383092"/>
              <a:ext cx="1455693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Based on charging speed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346033" y="1392593"/>
              <a:ext cx="151661" cy="660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497694" y="1533028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EEE1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7528153" y="1563487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19050" rIns="28575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Slow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346033" y="1392593"/>
              <a:ext cx="151661" cy="18408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497694" y="2713423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2BA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7528153" y="2743882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19050" rIns="28575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Medium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346033" y="1392593"/>
              <a:ext cx="151661" cy="302120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497694" y="3893818"/>
              <a:ext cx="1213289" cy="10399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694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 txBox="1"/>
            <p:nvPr/>
          </p:nvSpPr>
          <p:spPr>
            <a:xfrm>
              <a:off x="7528153" y="3924277"/>
              <a:ext cx="1152371" cy="97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19050" rIns="28575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Fast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830F9-D8C1-7A4D-EE6C-68CF011517C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842CBAB-190D-401D-A2BF-0E799E93DE52}" type="datetime5">
              <a:rPr lang="en-US" smtClean="0"/>
              <a:t>18-Nov-25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836965-D9A7-E8D4-96D5-5B7351F6A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A8EC5A-2526-C709-711B-E7D63FE1C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EBB4-F610-B440-8AB9-11F9E562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9625"/>
            <a:ext cx="8229600" cy="624671"/>
          </a:xfrm>
        </p:spPr>
        <p:txBody>
          <a:bodyPr>
            <a:normAutofit/>
          </a:bodyPr>
          <a:lstStyle/>
          <a:p>
            <a:r>
              <a:rPr lang="en-IN" sz="3200" b="1" u="sng" dirty="0"/>
              <a:t>Charging modes of EVs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5AA3C-0F67-FC26-7233-8E914A6C04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8F83F0-9073-6794-AE9B-7C26180D5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77206"/>
              </p:ext>
            </p:extLst>
          </p:nvPr>
        </p:nvGraphicFramePr>
        <p:xfrm>
          <a:off x="732417" y="1181847"/>
          <a:ext cx="7752838" cy="3687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3930">
                  <a:extLst>
                    <a:ext uri="{9D8B030D-6E8A-4147-A177-3AD203B41FA5}">
                      <a16:colId xmlns:a16="http://schemas.microsoft.com/office/drawing/2014/main" val="1607470461"/>
                    </a:ext>
                  </a:extLst>
                </a:gridCol>
                <a:gridCol w="1259457">
                  <a:extLst>
                    <a:ext uri="{9D8B030D-6E8A-4147-A177-3AD203B41FA5}">
                      <a16:colId xmlns:a16="http://schemas.microsoft.com/office/drawing/2014/main" val="1712967153"/>
                    </a:ext>
                  </a:extLst>
                </a:gridCol>
                <a:gridCol w="1581509">
                  <a:extLst>
                    <a:ext uri="{9D8B030D-6E8A-4147-A177-3AD203B41FA5}">
                      <a16:colId xmlns:a16="http://schemas.microsoft.com/office/drawing/2014/main" val="4234731216"/>
                    </a:ext>
                  </a:extLst>
                </a:gridCol>
                <a:gridCol w="1236450">
                  <a:extLst>
                    <a:ext uri="{9D8B030D-6E8A-4147-A177-3AD203B41FA5}">
                      <a16:colId xmlns:a16="http://schemas.microsoft.com/office/drawing/2014/main" val="3598293801"/>
                    </a:ext>
                  </a:extLst>
                </a:gridCol>
                <a:gridCol w="1190445">
                  <a:extLst>
                    <a:ext uri="{9D8B030D-6E8A-4147-A177-3AD203B41FA5}">
                      <a16:colId xmlns:a16="http://schemas.microsoft.com/office/drawing/2014/main" val="2529351983"/>
                    </a:ext>
                  </a:extLst>
                </a:gridCol>
                <a:gridCol w="1101047">
                  <a:extLst>
                    <a:ext uri="{9D8B030D-6E8A-4147-A177-3AD203B41FA5}">
                      <a16:colId xmlns:a16="http://schemas.microsoft.com/office/drawing/2014/main" val="1651921140"/>
                    </a:ext>
                  </a:extLst>
                </a:gridCol>
              </a:tblGrid>
              <a:tr h="961853"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Charging Mode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Charging Type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Maximum Current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Maximum Power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Charging Time for 50kWh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Kms from a 15 min Charge</a:t>
                      </a:r>
                      <a:r>
                        <a:rPr lang="en-IN" sz="1800" b="1" baseline="30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077972"/>
                  </a:ext>
                </a:extLst>
              </a:tr>
              <a:tr h="681312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 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Slow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 A, AC, 1-ɸ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3.7 kW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 h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 km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8557875"/>
                  </a:ext>
                </a:extLst>
              </a:tr>
              <a:tr h="681312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 A, AC, 1-ɸ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7.4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894018"/>
                  </a:ext>
                </a:extLst>
              </a:tr>
              <a:tr h="681312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62 A, AC, 3-ɸ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&gt;2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210089"/>
                  </a:ext>
                </a:extLst>
              </a:tr>
              <a:tr h="681312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 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Ultra-Rapid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 A, DC, 3-ɸ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200 kW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 min</a:t>
                      </a:r>
                      <a:r>
                        <a:rPr lang="en-IN" sz="1800" baseline="30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(2)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250 km </a:t>
                      </a:r>
                      <a:r>
                        <a:rPr lang="en-IN" sz="1800" baseline="30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22861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E567026-3D51-865A-0242-57089815B905}"/>
              </a:ext>
            </a:extLst>
          </p:cNvPr>
          <p:cNvSpPr txBox="1"/>
          <p:nvPr/>
        </p:nvSpPr>
        <p:spPr>
          <a:xfrm>
            <a:off x="1460739" y="5075982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aseline="30000" dirty="0"/>
              <a:t>(1).</a:t>
            </a:r>
            <a:r>
              <a:rPr lang="en-IN" sz="1800" dirty="0"/>
              <a:t>Using an average consumption of 0.20 kWh/km.</a:t>
            </a:r>
          </a:p>
          <a:p>
            <a:r>
              <a:rPr lang="en-IN" sz="1800" baseline="30000" dirty="0"/>
              <a:t>(2).</a:t>
            </a:r>
            <a:r>
              <a:rPr lang="en-IN" sz="1800" dirty="0"/>
              <a:t>Batteries cannot be fully charged at maximum power.</a:t>
            </a:r>
            <a:endParaRPr lang="en-IN" sz="18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5E8A4-4AC7-0C92-9B39-2C32825D6D29}"/>
              </a:ext>
            </a:extLst>
          </p:cNvPr>
          <p:cNvSpPr txBox="1"/>
          <p:nvPr/>
        </p:nvSpPr>
        <p:spPr>
          <a:xfrm>
            <a:off x="1420485" y="6055742"/>
            <a:ext cx="678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Source:</a:t>
            </a:r>
            <a:r>
              <a:rPr lang="en-IN" sz="1200" dirty="0"/>
              <a:t> </a:t>
            </a:r>
            <a:r>
              <a:rPr lang="en-US" sz="1200" dirty="0"/>
              <a:t>Wireless Power Transfer Technologies Applied to Electric Vehicles: A Review - Scientific Figure on ResearchGate. Available from: https://www.researchgate.net/figure/Charging-modes-according-to-IEC-61851-1-7_tbl1_350014393 [accessed 23 Nov 2024]</a:t>
            </a:r>
            <a:endParaRPr lang="en-IN" sz="1200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75608-C93C-8C01-2E23-B74F67DE639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F1E97E8-E1B4-433F-A76A-B4EC7195527E}" type="datetime5">
              <a:rPr lang="en-US" smtClean="0"/>
              <a:t>18-Nov-25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A825F-1E55-A6AC-7B44-710BFD47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AABF2A-AD4A-01C1-9C23-C8779382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4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CBD1-4023-7549-9752-D8C3C4A6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859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b="1" u="sng" dirty="0"/>
              <a:t>Charging levels of EVs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920EC-EC3D-4C08-673C-17848622F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262114"/>
            <a:ext cx="8229600" cy="1086918"/>
          </a:xfrm>
        </p:spPr>
        <p:txBody>
          <a:bodyPr>
            <a:normAutofit fontScale="92500" lnSpcReduction="10000"/>
          </a:bodyPr>
          <a:lstStyle/>
          <a:p>
            <a:pPr marL="114300" indent="0" algn="ctr">
              <a:buNone/>
            </a:pPr>
            <a:r>
              <a:rPr lang="en-IN" sz="1900" dirty="0"/>
              <a:t>     Charging levels as per IEC 62196 and IEC 61851 </a:t>
            </a:r>
          </a:p>
          <a:p>
            <a:pPr marL="114300" indent="0" algn="ctr">
              <a:buNone/>
            </a:pPr>
            <a:endParaRPr lang="en-IN" sz="1800" dirty="0"/>
          </a:p>
          <a:p>
            <a:pPr marL="114300" indent="0" algn="ctr">
              <a:buNone/>
            </a:pPr>
            <a:r>
              <a:rPr lang="en-IN" sz="1400" b="1" dirty="0"/>
              <a:t>Source:</a:t>
            </a:r>
            <a:r>
              <a:rPr lang="en-IN" sz="1400" dirty="0"/>
              <a:t> </a:t>
            </a:r>
            <a:r>
              <a:rPr lang="en-US" sz="1400" i="1" dirty="0"/>
              <a:t>NITI Aayog (2021). Report 1: Fundamentals of electric vehicle charging technology and its grid integration. NITI </a:t>
            </a:r>
            <a:r>
              <a:rPr lang="en-US" sz="1400" i="1" dirty="0" err="1"/>
              <a:t>aayog</a:t>
            </a:r>
            <a:r>
              <a:rPr lang="en-US" sz="1400" i="1" dirty="0"/>
              <a:t> India </a:t>
            </a:r>
            <a:endParaRPr lang="en-GB" sz="1400" dirty="0">
              <a:solidFill>
                <a:schemeClr val="hlink"/>
              </a:solidFill>
              <a:hlinkClick r:id="rId2"/>
            </a:endParaRPr>
          </a:p>
          <a:p>
            <a:pPr marL="114300" indent="0" algn="ctr">
              <a:buNone/>
            </a:pPr>
            <a:endParaRPr lang="en-IN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04092-E8FA-73F4-94A6-3B089AB195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5E9487-520A-C625-4041-7F471AA31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896075"/>
              </p:ext>
            </p:extLst>
          </p:nvPr>
        </p:nvGraphicFramePr>
        <p:xfrm>
          <a:off x="866691" y="1370014"/>
          <a:ext cx="7124368" cy="3663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1092">
                  <a:extLst>
                    <a:ext uri="{9D8B030D-6E8A-4147-A177-3AD203B41FA5}">
                      <a16:colId xmlns:a16="http://schemas.microsoft.com/office/drawing/2014/main" val="1924795442"/>
                    </a:ext>
                  </a:extLst>
                </a:gridCol>
                <a:gridCol w="1781092">
                  <a:extLst>
                    <a:ext uri="{9D8B030D-6E8A-4147-A177-3AD203B41FA5}">
                      <a16:colId xmlns:a16="http://schemas.microsoft.com/office/drawing/2014/main" val="3314998536"/>
                    </a:ext>
                  </a:extLst>
                </a:gridCol>
                <a:gridCol w="1781092">
                  <a:extLst>
                    <a:ext uri="{9D8B030D-6E8A-4147-A177-3AD203B41FA5}">
                      <a16:colId xmlns:a16="http://schemas.microsoft.com/office/drawing/2014/main" val="3585109466"/>
                    </a:ext>
                  </a:extLst>
                </a:gridCol>
                <a:gridCol w="1781092">
                  <a:extLst>
                    <a:ext uri="{9D8B030D-6E8A-4147-A177-3AD203B41FA5}">
                      <a16:colId xmlns:a16="http://schemas.microsoft.com/office/drawing/2014/main" val="947163318"/>
                    </a:ext>
                  </a:extLst>
                </a:gridCol>
              </a:tblGrid>
              <a:tr h="45789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Standard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Level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Voltage (V)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Current (A)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607706"/>
                  </a:ext>
                </a:extLst>
              </a:tr>
              <a:tr h="457895">
                <a:tc rowSpan="4">
                  <a:txBody>
                    <a:bodyPr/>
                    <a:lstStyle/>
                    <a:p>
                      <a:pPr lvl="1" algn="ctr"/>
                      <a:r>
                        <a:rPr lang="en-IN" sz="1800" dirty="0"/>
                        <a:t>IEC 62196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AC level 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120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80231487"/>
                  </a:ext>
                </a:extLst>
              </a:tr>
              <a:tr h="457895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AC 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47977"/>
                  </a:ext>
                </a:extLst>
              </a:tr>
              <a:tr h="457895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AC level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32-250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10763"/>
                  </a:ext>
                </a:extLst>
              </a:tr>
              <a:tr h="457895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DC level 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600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400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052226"/>
                  </a:ext>
                </a:extLst>
              </a:tr>
              <a:tr h="457895">
                <a:tc rowSpan="3"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IEC 61851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AC level 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120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43831373"/>
                  </a:ext>
                </a:extLst>
              </a:tr>
              <a:tr h="457895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AC 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623353"/>
                  </a:ext>
                </a:extLst>
              </a:tr>
              <a:tr h="457895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DC level 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200-450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80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371473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6C74C9-2B9D-86A0-909C-327DE20BFB4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F95C37-559D-4759-8C08-9D59637EA06C}" type="datetime5">
              <a:rPr lang="en-US" smtClean="0"/>
              <a:t>18-Nov-25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D6B42-406C-3700-0FEB-EB33F4DC8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795451-4D58-451C-E2EC-049DB16D5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6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571472" y="-172532"/>
            <a:ext cx="8229600" cy="145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/>
          </a:p>
          <a:p>
            <a:pPr marL="342900" lvl="0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b="1" u="sng" dirty="0"/>
              <a:t>HDV classification presented by *EPA guidelines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graphicFrame>
        <p:nvGraphicFramePr>
          <p:cNvPr id="159" name="Google Shape;159;p4"/>
          <p:cNvGraphicFramePr/>
          <p:nvPr>
            <p:extLst>
              <p:ext uri="{D42A27DB-BD31-4B8C-83A1-F6EECF244321}">
                <p14:modId xmlns:p14="http://schemas.microsoft.com/office/powerpoint/2010/main" val="466636015"/>
              </p:ext>
            </p:extLst>
          </p:nvPr>
        </p:nvGraphicFramePr>
        <p:xfrm>
          <a:off x="1115679" y="1575281"/>
          <a:ext cx="6974225" cy="3332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Vehicle Category</a:t>
                      </a:r>
                      <a:endParaRPr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Abbreviation</a:t>
                      </a:r>
                      <a:endParaRPr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*GVWR (in tons)</a:t>
                      </a:r>
                      <a:endParaRPr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Light heavy-duty vehicles</a:t>
                      </a:r>
                      <a:endParaRPr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HDV 2b</a:t>
                      </a:r>
                      <a:endParaRPr sz="1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4.25 – 5</a:t>
                      </a:r>
                      <a:endParaRPr sz="1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HDV 3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 – 7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HDV 4</a:t>
                      </a:r>
                      <a:endParaRPr sz="1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 – 8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HDV 5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 – 9.75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 heavy-duty vehicles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HDV 6</a:t>
                      </a:r>
                      <a:endParaRPr sz="1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9.75 – 13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HDV 7</a:t>
                      </a:r>
                      <a:endParaRPr sz="1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 – 16.5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Heavy heavy-duty vehicles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HDV 8a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16.5 – 30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HDV 8b</a:t>
                      </a:r>
                      <a:endParaRPr sz="1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&gt;30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0" name="Google Shape;160;p4"/>
          <p:cNvSpPr txBox="1"/>
          <p:nvPr/>
        </p:nvSpPr>
        <p:spPr>
          <a:xfrm>
            <a:off x="1643042" y="5072074"/>
            <a:ext cx="607223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*GVWR - Gross vehicle weight rating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*EPA - Environmental Protection Agency</a:t>
            </a:r>
            <a:endParaRPr dirty="0"/>
          </a:p>
        </p:txBody>
      </p:sp>
      <p:sp>
        <p:nvSpPr>
          <p:cNvPr id="161" name="Google Shape;161;p4"/>
          <p:cNvSpPr txBox="1"/>
          <p:nvPr/>
        </p:nvSpPr>
        <p:spPr>
          <a:xfrm>
            <a:off x="500034" y="6143644"/>
            <a:ext cx="8286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EPA, vehicle weight classifications for the emission standards reference guide, United States EPA, 2017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B9BD67-5F3D-296B-89FE-3B9FE53F3D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9650141-A05F-4AB5-8FE5-CCE01724799B}" type="datetime5">
              <a:rPr lang="en-US" smtClean="0"/>
              <a:t>18-Nov-25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96348C-7145-0CF0-02D6-FBF3920F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3E743-704F-C170-0175-FA7A61D5C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9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3200" b="1" u="sng" dirty="0"/>
              <a:t>Classification of heavy duty vehicles</a:t>
            </a:r>
            <a:endParaRPr sz="3200" b="1" u="sng" dirty="0"/>
          </a:p>
        </p:txBody>
      </p:sp>
      <p:pic>
        <p:nvPicPr>
          <p:cNvPr id="169" name="Google Shape;169;p5" descr="Class7 HDV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2000" y="1745759"/>
            <a:ext cx="5940000" cy="1440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0" name="Google Shape;170;p5"/>
          <p:cNvSpPr txBox="1"/>
          <p:nvPr/>
        </p:nvSpPr>
        <p:spPr>
          <a:xfrm>
            <a:off x="2322917" y="1232972"/>
            <a:ext cx="41434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7 (26001 – 33000 lbs.)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1500166" y="6215082"/>
            <a:ext cx="62151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U.S. Department of Energy, Alternative fuels and data </a:t>
            </a:r>
            <a:r>
              <a:rPr lang="en-GB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June 2012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374E1-BB52-87E9-EE5B-7AF9089F84A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7215DAB-3853-4CB6-BF7D-D2C9A3D4E0A7}" type="datetime5">
              <a:rPr lang="en-US" smtClean="0"/>
              <a:t>18-Nov-25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305C9-C041-3809-4015-A88C77B35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8B31AA-EFC5-DC74-5CA2-8668C483F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  <p:sp>
        <p:nvSpPr>
          <p:cNvPr id="183" name="Google Shape;183;p7"/>
          <p:cNvSpPr txBox="1">
            <a:spLocks/>
          </p:cNvSpPr>
          <p:nvPr/>
        </p:nvSpPr>
        <p:spPr>
          <a:xfrm>
            <a:off x="457200" y="3410113"/>
            <a:ext cx="8229600" cy="45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algn="ctr">
              <a:spcBef>
                <a:spcPts val="0"/>
              </a:spcBef>
              <a:buFont typeface="Arial"/>
              <a:buNone/>
            </a:pPr>
            <a:r>
              <a:rPr lang="en-US" sz="1800" dirty="0"/>
              <a:t>Class 8 ( more than 33001 lbs.)</a:t>
            </a:r>
            <a:endParaRPr lang="en-US" dirty="0"/>
          </a:p>
          <a:p>
            <a:pPr marL="342900" algn="ctr">
              <a:buFont typeface="Arial"/>
              <a:buNone/>
            </a:pPr>
            <a:endParaRPr lang="en-US" sz="1800" dirty="0"/>
          </a:p>
          <a:p>
            <a:pPr marL="342900" algn="ctr">
              <a:spcBef>
                <a:spcPts val="640"/>
              </a:spcBef>
              <a:buSzPts val="3200"/>
              <a:buFont typeface="Arial"/>
              <a:buNone/>
            </a:pPr>
            <a:endParaRPr lang="en-US" dirty="0"/>
          </a:p>
          <a:p>
            <a:pPr marL="342900" algn="ctr">
              <a:spcBef>
                <a:spcPts val="640"/>
              </a:spcBef>
              <a:buSzPts val="3200"/>
              <a:buFont typeface="Arial"/>
              <a:buNone/>
            </a:pPr>
            <a:endParaRPr lang="en-US" dirty="0"/>
          </a:p>
        </p:txBody>
      </p:sp>
      <p:pic>
        <p:nvPicPr>
          <p:cNvPr id="184" name="Google Shape;184;p7" descr="class 8 HDV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2000" y="4130007"/>
            <a:ext cx="5940000" cy="1440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873C702C-F5D8-927D-D395-64704050E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>
            <a:extLst>
              <a:ext uri="{FF2B5EF4-FFF2-40B4-BE49-F238E27FC236}">
                <a16:creationId xmlns:a16="http://schemas.microsoft.com/office/drawing/2014/main" id="{4610F8A8-00B8-478A-A916-FC28FA36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36614"/>
            <a:ext cx="8229600" cy="81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3200" b="1" u="sng" dirty="0">
                <a:solidFill>
                  <a:schemeClr val="tx1"/>
                </a:solidFill>
              </a:rPr>
              <a:t>Classification of HDEVs based on different parameters</a:t>
            </a:r>
            <a:endParaRPr sz="3200" b="1" u="sng" dirty="0">
              <a:solidFill>
                <a:schemeClr val="tx1"/>
              </a:solidFill>
            </a:endParaRPr>
          </a:p>
        </p:txBody>
      </p:sp>
      <p:sp>
        <p:nvSpPr>
          <p:cNvPr id="216" name="Google Shape;216;p9">
            <a:extLst>
              <a:ext uri="{FF2B5EF4-FFF2-40B4-BE49-F238E27FC236}">
                <a16:creationId xmlns:a16="http://schemas.microsoft.com/office/drawing/2014/main" id="{A6587C1F-6968-0168-1403-2E8246997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tx1"/>
                </a:solidFill>
              </a:rPr>
              <a:t>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ECBFC7-9549-A104-87F2-BEDD44DC74B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F4D789-D44A-43ED-BC92-D8243D41C0A1}" type="datetime5">
              <a:rPr lang="en-US" smtClean="0">
                <a:solidFill>
                  <a:schemeClr val="tx1"/>
                </a:solidFill>
              </a:rPr>
              <a:t>18-Nov-25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855B23-E336-5163-C988-6ED6D1FF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710FA-F5FA-93BA-C3C0-0EA3AC85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0574FDE-48B6-F581-5F8D-5DA37F4FBBF0}"/>
              </a:ext>
            </a:extLst>
          </p:cNvPr>
          <p:cNvGrpSpPr/>
          <p:nvPr/>
        </p:nvGrpSpPr>
        <p:grpSpPr>
          <a:xfrm>
            <a:off x="5513489" y="1217950"/>
            <a:ext cx="1849351" cy="3294631"/>
            <a:chOff x="3661688" y="1242466"/>
            <a:chExt cx="1849351" cy="51253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2C2640-DDF0-F0CE-9264-B34E53A2BD9A}"/>
                </a:ext>
              </a:extLst>
            </p:cNvPr>
            <p:cNvSpPr/>
            <p:nvPr/>
          </p:nvSpPr>
          <p:spPr>
            <a:xfrm>
              <a:off x="3661688" y="1242466"/>
              <a:ext cx="1849351" cy="4761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48853A-4B45-AB78-7527-791D55E00AD9}"/>
                </a:ext>
              </a:extLst>
            </p:cNvPr>
            <p:cNvSpPr txBox="1"/>
            <p:nvPr/>
          </p:nvSpPr>
          <p:spPr>
            <a:xfrm>
              <a:off x="3992000" y="1848928"/>
              <a:ext cx="1173193" cy="63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tx1"/>
                  </a:solidFill>
                </a:rPr>
                <a:t>Battery capacity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0F86E7-595D-F5ED-E499-4998904E4BE1}"/>
                </a:ext>
              </a:extLst>
            </p:cNvPr>
            <p:cNvSpPr txBox="1"/>
            <p:nvPr/>
          </p:nvSpPr>
          <p:spPr>
            <a:xfrm>
              <a:off x="3941544" y="2872596"/>
              <a:ext cx="1292244" cy="3495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  <a:p>
              <a:r>
                <a:rPr lang="en-IN" dirty="0">
                  <a:solidFill>
                    <a:schemeClr val="tx1"/>
                  </a:solidFill>
                </a:rPr>
                <a:t>Tesla Semi</a:t>
              </a:r>
            </a:p>
            <a:p>
              <a:r>
                <a:rPr lang="en-IN" dirty="0">
                  <a:solidFill>
                    <a:schemeClr val="tx1"/>
                  </a:solidFill>
                </a:rPr>
                <a:t>(900 kWh)</a:t>
              </a:r>
            </a:p>
            <a:p>
              <a:endParaRPr lang="en-IN" dirty="0">
                <a:solidFill>
                  <a:schemeClr val="tx1"/>
                </a:solidFill>
              </a:endParaRPr>
            </a:p>
            <a:p>
              <a:r>
                <a:rPr lang="en-IN" dirty="0">
                  <a:solidFill>
                    <a:schemeClr val="tx1"/>
                  </a:solidFill>
                </a:rPr>
                <a:t>Ashok Leyland</a:t>
              </a:r>
            </a:p>
            <a:p>
              <a:r>
                <a:rPr lang="en-IN" dirty="0">
                  <a:solidFill>
                    <a:schemeClr val="tx1"/>
                  </a:solidFill>
                </a:rPr>
                <a:t>(150 to 350 kWh)</a:t>
              </a:r>
            </a:p>
            <a:p>
              <a:endParaRPr lang="en-IN" dirty="0">
                <a:solidFill>
                  <a:schemeClr val="tx1"/>
                </a:solidFill>
              </a:endParaRPr>
            </a:p>
            <a:p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9729F8-0B4D-8627-F0F6-F0EA93AFAA38}"/>
              </a:ext>
            </a:extLst>
          </p:cNvPr>
          <p:cNvGrpSpPr/>
          <p:nvPr/>
        </p:nvGrpSpPr>
        <p:grpSpPr>
          <a:xfrm>
            <a:off x="0" y="1217954"/>
            <a:ext cx="1812337" cy="3060748"/>
            <a:chOff x="0" y="1242470"/>
            <a:chExt cx="1812337" cy="476152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443458-840C-D202-7C15-21BA10E73DD4}"/>
                </a:ext>
              </a:extLst>
            </p:cNvPr>
            <p:cNvSpPr/>
            <p:nvPr/>
          </p:nvSpPr>
          <p:spPr>
            <a:xfrm>
              <a:off x="0" y="1242470"/>
              <a:ext cx="1812337" cy="476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B1BE00-E2E0-E1C0-8BD3-7C701B37AD63}"/>
                </a:ext>
              </a:extLst>
            </p:cNvPr>
            <p:cNvSpPr txBox="1"/>
            <p:nvPr/>
          </p:nvSpPr>
          <p:spPr>
            <a:xfrm>
              <a:off x="293298" y="1828800"/>
              <a:ext cx="1293962" cy="6379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tx1"/>
                  </a:solidFill>
                </a:rPr>
                <a:t>Charging type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8592FC-B090-0F95-05A6-2BC0A04A9628}"/>
                </a:ext>
              </a:extLst>
            </p:cNvPr>
            <p:cNvSpPr txBox="1"/>
            <p:nvPr/>
          </p:nvSpPr>
          <p:spPr>
            <a:xfrm>
              <a:off x="128100" y="2836808"/>
              <a:ext cx="1575467" cy="31600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  <a:p>
              <a:r>
                <a:rPr lang="en-IN" dirty="0">
                  <a:solidFill>
                    <a:schemeClr val="tx1"/>
                  </a:solidFill>
                </a:rPr>
                <a:t>Pantograph charging</a:t>
              </a:r>
            </a:p>
            <a:p>
              <a:endParaRPr lang="en-IN" dirty="0">
                <a:solidFill>
                  <a:schemeClr val="tx1"/>
                </a:solidFill>
              </a:endParaRPr>
            </a:p>
            <a:p>
              <a:r>
                <a:rPr lang="en-IN" dirty="0">
                  <a:solidFill>
                    <a:schemeClr val="tx1"/>
                  </a:solidFill>
                </a:rPr>
                <a:t>Depot charging</a:t>
              </a:r>
            </a:p>
            <a:p>
              <a:endParaRPr lang="en-IN" dirty="0">
                <a:solidFill>
                  <a:schemeClr val="tx1"/>
                </a:solidFill>
              </a:endParaRPr>
            </a:p>
            <a:p>
              <a:r>
                <a:rPr lang="en-IN" dirty="0">
                  <a:solidFill>
                    <a:schemeClr val="tx1"/>
                  </a:solidFill>
                </a:rPr>
                <a:t>Battery swapping</a:t>
              </a:r>
            </a:p>
            <a:p>
              <a:endParaRPr lang="en-IN" dirty="0">
                <a:solidFill>
                  <a:schemeClr val="tx1"/>
                </a:solidFill>
              </a:endParaRPr>
            </a:p>
            <a:p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BC448E4-284D-E2E0-1076-6C221DA27485}"/>
              </a:ext>
            </a:extLst>
          </p:cNvPr>
          <p:cNvSpPr/>
          <p:nvPr/>
        </p:nvSpPr>
        <p:spPr>
          <a:xfrm>
            <a:off x="7360390" y="1217951"/>
            <a:ext cx="1783610" cy="30607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4609E-5DE2-E156-C6A5-3BA955E7D39A}"/>
              </a:ext>
            </a:extLst>
          </p:cNvPr>
          <p:cNvSpPr txBox="1"/>
          <p:nvPr/>
        </p:nvSpPr>
        <p:spPr>
          <a:xfrm>
            <a:off x="7637641" y="1607790"/>
            <a:ext cx="1173193" cy="231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Range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DE5BB4-00E6-44DE-AD04-3353983D8ABB}"/>
              </a:ext>
            </a:extLst>
          </p:cNvPr>
          <p:cNvSpPr txBox="1"/>
          <p:nvPr/>
        </p:nvSpPr>
        <p:spPr>
          <a:xfrm>
            <a:off x="7637641" y="2430523"/>
            <a:ext cx="1292244" cy="16004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Tesla Semi</a:t>
            </a:r>
          </a:p>
          <a:p>
            <a:r>
              <a:rPr lang="en-IN" dirty="0">
                <a:solidFill>
                  <a:schemeClr val="tx1"/>
                </a:solidFill>
              </a:rPr>
              <a:t>(</a:t>
            </a:r>
            <a:r>
              <a:rPr lang="en-GB" dirty="0">
                <a:solidFill>
                  <a:schemeClr val="tx1"/>
                </a:solidFill>
              </a:rPr>
              <a:t>483 to 805 kms)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 err="1">
                <a:solidFill>
                  <a:schemeClr val="tx1"/>
                </a:solidFill>
              </a:rPr>
              <a:t>Olectra</a:t>
            </a:r>
            <a:r>
              <a:rPr lang="en-GB" dirty="0">
                <a:solidFill>
                  <a:schemeClr val="tx1"/>
                </a:solidFill>
              </a:rPr>
              <a:t>-BYD</a:t>
            </a:r>
          </a:p>
          <a:p>
            <a:r>
              <a:rPr lang="en-GB" dirty="0">
                <a:solidFill>
                  <a:schemeClr val="tx1"/>
                </a:solidFill>
              </a:rPr>
              <a:t>(100 to 150 kms)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B2F2B-1A01-89E5-443E-5C63FE47A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2" y="4379817"/>
            <a:ext cx="2727128" cy="1348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49A11-E50B-E244-A716-CC7DEABBA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624" y="2780821"/>
            <a:ext cx="2893595" cy="1529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D5DCA3-C2D9-D9CE-D8AE-28F57626A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5279" y="1117254"/>
            <a:ext cx="2555268" cy="18369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CC14EB-53D8-676D-C3D7-F36CE18C3FDD}"/>
              </a:ext>
            </a:extLst>
          </p:cNvPr>
          <p:cNvSpPr txBox="1"/>
          <p:nvPr/>
        </p:nvSpPr>
        <p:spPr>
          <a:xfrm>
            <a:off x="2768602" y="5594275"/>
            <a:ext cx="5710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Source:</a:t>
            </a:r>
            <a:r>
              <a:rPr lang="en-IN" sz="1200" dirty="0"/>
              <a:t> </a:t>
            </a:r>
            <a:r>
              <a:rPr lang="en-IN" sz="1200" dirty="0">
                <a:hlinkClick r:id="rId8"/>
              </a:rPr>
              <a:t>https://indiaesa.info/images/articles/intro/E-bus_chrger.png</a:t>
            </a:r>
            <a:endParaRPr lang="en-IN" sz="1200" dirty="0"/>
          </a:p>
          <a:p>
            <a:br>
              <a:rPr lang="en-IN" sz="1200" dirty="0"/>
            </a:br>
            <a:r>
              <a:rPr lang="en-IN" sz="1200" dirty="0">
                <a:hlinkClick r:id="rId9"/>
              </a:rPr>
              <a:t>https://s18391.pcdn.co/wp-content/uploads/2024/06/Prologis-Mearck-charging-depot-3-1400.jpg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10"/>
              </a:rPr>
              <a:t>https://shorturl.at/u8YkT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03475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9628-F919-9283-9E1B-D91E1654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270" y="73958"/>
            <a:ext cx="6852249" cy="937405"/>
          </a:xfrm>
        </p:spPr>
        <p:txBody>
          <a:bodyPr>
            <a:noAutofit/>
          </a:bodyPr>
          <a:lstStyle/>
          <a:p>
            <a:r>
              <a:rPr lang="en-GB" sz="3200" b="1" u="sng" dirty="0"/>
              <a:t>Globally available heavy-duty electric vehicles</a:t>
            </a:r>
            <a:endParaRPr lang="en-IN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79727-C0A9-8C2D-8CB7-6FF14895FC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A82882-5FA8-4253-8873-BEEBE6A7C47F}" type="datetime5">
              <a:rPr lang="en-US" smtClean="0"/>
              <a:t>18-Nov-25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F53AD-1165-DCD1-AA67-F2DB2E57D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00E5F0-FCED-48FA-EA6B-8E22C12FFEE7}"/>
              </a:ext>
            </a:extLst>
          </p:cNvPr>
          <p:cNvGrpSpPr/>
          <p:nvPr/>
        </p:nvGrpSpPr>
        <p:grpSpPr>
          <a:xfrm>
            <a:off x="-1" y="898228"/>
            <a:ext cx="2460249" cy="5411057"/>
            <a:chOff x="0" y="807857"/>
            <a:chExt cx="1813906" cy="54110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240373-0607-2760-F12C-7F13D5B9F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07857"/>
              <a:ext cx="1800000" cy="1012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8F00BE-760F-3FB2-5CC8-720741DC7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24917"/>
              <a:ext cx="1800000" cy="10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4E675A-DECB-3D63-56B6-3E0087640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062691"/>
              <a:ext cx="1813906" cy="11562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9459F2-C416-73B8-3604-8D4ACE172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912589"/>
              <a:ext cx="1800000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4F65A5-F168-EE0B-013C-BC8423BA3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980770"/>
              <a:ext cx="1813906" cy="108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1FDB646-EC35-2C3B-DFE5-A2FB8C1F9618}"/>
              </a:ext>
            </a:extLst>
          </p:cNvPr>
          <p:cNvGrpSpPr/>
          <p:nvPr/>
        </p:nvGrpSpPr>
        <p:grpSpPr>
          <a:xfrm>
            <a:off x="6694098" y="895634"/>
            <a:ext cx="2460250" cy="5407748"/>
            <a:chOff x="7324892" y="740357"/>
            <a:chExt cx="1829456" cy="540774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A1A9A01-CD37-CC40-5792-54307664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4892" y="3988105"/>
              <a:ext cx="1829456" cy="1080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B3AF037-EE81-921C-D4C0-8FA77EEF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40442" y="740357"/>
              <a:ext cx="1813906" cy="1080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F700296-8A1F-740A-C8FD-4F6B8D03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4892" y="1820357"/>
              <a:ext cx="1829456" cy="1080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DF66A36-729E-686C-22DC-B808B9F76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24892" y="5068105"/>
              <a:ext cx="1829456" cy="10800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BF6E1BA-A013-9BAC-1598-8A5D41C6C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24892" y="2904231"/>
              <a:ext cx="1829456" cy="108000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7A037B0-852F-5A39-536D-83B4D54D2099}"/>
              </a:ext>
            </a:extLst>
          </p:cNvPr>
          <p:cNvSpPr txBox="1"/>
          <p:nvPr/>
        </p:nvSpPr>
        <p:spPr>
          <a:xfrm>
            <a:off x="2686837" y="1285812"/>
            <a:ext cx="159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Tesla Semi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879A03-1EF6-ADEC-594D-2C004F95CB83}"/>
              </a:ext>
            </a:extLst>
          </p:cNvPr>
          <p:cNvSpPr txBox="1"/>
          <p:nvPr/>
        </p:nvSpPr>
        <p:spPr>
          <a:xfrm>
            <a:off x="2715516" y="2318436"/>
            <a:ext cx="159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BYD 8TT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3B836D-6FE4-E08B-1D91-9B82DE95437E}"/>
              </a:ext>
            </a:extLst>
          </p:cNvPr>
          <p:cNvSpPr txBox="1"/>
          <p:nvPr/>
        </p:nvSpPr>
        <p:spPr>
          <a:xfrm>
            <a:off x="2686015" y="3369593"/>
            <a:ext cx="159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Nikola Tre BEV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A92CD8-A3C9-695E-53B6-18D038E3657C}"/>
              </a:ext>
            </a:extLst>
          </p:cNvPr>
          <p:cNvSpPr txBox="1"/>
          <p:nvPr/>
        </p:nvSpPr>
        <p:spPr>
          <a:xfrm>
            <a:off x="2715516" y="4402217"/>
            <a:ext cx="159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Volvo VNR Electric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92266-D5B0-5FC2-D2F6-564704D5D59E}"/>
              </a:ext>
            </a:extLst>
          </p:cNvPr>
          <p:cNvSpPr txBox="1"/>
          <p:nvPr/>
        </p:nvSpPr>
        <p:spPr>
          <a:xfrm>
            <a:off x="2686015" y="5453374"/>
            <a:ext cx="159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Freighliner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eCascadia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9E59AC-7D53-C649-A01C-6A25C52529D3}"/>
              </a:ext>
            </a:extLst>
          </p:cNvPr>
          <p:cNvSpPr txBox="1"/>
          <p:nvPr/>
        </p:nvSpPr>
        <p:spPr>
          <a:xfrm>
            <a:off x="5165236" y="1142077"/>
            <a:ext cx="159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Mercedes-Benz </a:t>
            </a:r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eCitaro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8E2F5A-1E55-E687-5389-55B80DCC6438}"/>
              </a:ext>
            </a:extLst>
          </p:cNvPr>
          <p:cNvSpPr txBox="1"/>
          <p:nvPr/>
        </p:nvSpPr>
        <p:spPr>
          <a:xfrm>
            <a:off x="5165236" y="2259210"/>
            <a:ext cx="117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Proterra Catalyst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C7884D-CA70-EE80-CCBF-09B9E5F59422}"/>
              </a:ext>
            </a:extLst>
          </p:cNvPr>
          <p:cNvSpPr txBox="1"/>
          <p:nvPr/>
        </p:nvSpPr>
        <p:spPr>
          <a:xfrm>
            <a:off x="5121998" y="3350907"/>
            <a:ext cx="159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Volvo 7900 Electric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5DCD41-5B37-0F72-32A1-FD22DC964C0C}"/>
              </a:ext>
            </a:extLst>
          </p:cNvPr>
          <p:cNvSpPr txBox="1"/>
          <p:nvPr/>
        </p:nvSpPr>
        <p:spPr>
          <a:xfrm>
            <a:off x="5370285" y="4540714"/>
            <a:ext cx="11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BYD K9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87D9E-DEC6-C681-8F61-B1DDBA4CF1DE}"/>
              </a:ext>
            </a:extLst>
          </p:cNvPr>
          <p:cNvSpPr txBox="1"/>
          <p:nvPr/>
        </p:nvSpPr>
        <p:spPr>
          <a:xfrm>
            <a:off x="5327046" y="5690950"/>
            <a:ext cx="11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Tata Ultra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764E856-4D15-5227-FACF-1E154B41A3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831962" cy="8111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A69597-FA26-E8F9-E2C6-AFA4EC22B8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6596" y="0"/>
            <a:ext cx="937404" cy="93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89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6BCED4B-0EE3-42A6-9401-9B7878598337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2745</Words>
  <Application>Microsoft Office PowerPoint</Application>
  <PresentationFormat>On-screen Show (4:3)</PresentationFormat>
  <Paragraphs>456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Noto Sans Symbols</vt:lpstr>
      <vt:lpstr>Segoe UI Emoji</vt:lpstr>
      <vt:lpstr>Office Theme</vt:lpstr>
      <vt:lpstr>1_Custom Design</vt:lpstr>
      <vt:lpstr>Custom Design</vt:lpstr>
      <vt:lpstr>EV charging infrastructure for Heavy Duty Vehicles - Global and Indian perspective</vt:lpstr>
      <vt:lpstr>Heavy duty EV structure</vt:lpstr>
      <vt:lpstr>Types of EV charging</vt:lpstr>
      <vt:lpstr>Charging modes of EVs</vt:lpstr>
      <vt:lpstr>Charging levels of EVs</vt:lpstr>
      <vt:lpstr>PowerPoint Presentation</vt:lpstr>
      <vt:lpstr>Classification of heavy duty vehicles</vt:lpstr>
      <vt:lpstr>Classification of HDEVs based on different parameters</vt:lpstr>
      <vt:lpstr>Globally available heavy-duty electric vehicles</vt:lpstr>
      <vt:lpstr>Globally available heavy-duty electric vehicles  1. Electric trucks </vt:lpstr>
      <vt:lpstr>2. Electric buses</vt:lpstr>
      <vt:lpstr>PowerPoint Presentation</vt:lpstr>
      <vt:lpstr>Heavy duty electric vehicles available in India  1. Electric trucks</vt:lpstr>
      <vt:lpstr>2. Electric buses</vt:lpstr>
      <vt:lpstr>Challenges of HDEV charging infrastructure</vt:lpstr>
      <vt:lpstr>Challenge 1. Range and Charging Time </vt:lpstr>
      <vt:lpstr>Megawatt Chargers</vt:lpstr>
      <vt:lpstr>PowerPoint Presentation</vt:lpstr>
      <vt:lpstr>Challenge 2: Impact of EV charging on the grid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916396480747</dc:creator>
  <cp:lastModifiedBy>Aditya Kumar</cp:lastModifiedBy>
  <cp:revision>59</cp:revision>
  <dcterms:created xsi:type="dcterms:W3CDTF">2024-09-23T09:01:16Z</dcterms:created>
  <dcterms:modified xsi:type="dcterms:W3CDTF">2025-11-18T15:19:28Z</dcterms:modified>
</cp:coreProperties>
</file>